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4" r:id="rId3"/>
    <p:sldMasterId id="2147483685" r:id="rId4"/>
    <p:sldMasterId id="214748368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6858000" cx="9144000"/>
  <p:notesSz cx="6985000" cy="9271000"/>
  <p:embeddedFontLst>
    <p:embeddedFont>
      <p:font typeface="Tahoma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Tahoma-bold.fntdata"/><Relationship Id="rId41" Type="http://schemas.openxmlformats.org/officeDocument/2006/relationships/font" Target="fonts/Tahoma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/>
        </p:nvSpPr>
        <p:spPr>
          <a:xfrm>
            <a:off x="3957480" y="8831160"/>
            <a:ext cx="3042720" cy="4568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912960" y="4416480"/>
            <a:ext cx="5175000" cy="4185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d66bd5546_0_5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d66bd5546_0_5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d66bd5546_0_15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d66bd5546_0_15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66bd5546_0_2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d66bd5546_0_2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66bd5546_0_3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d66bd5546_0_3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66bd5546_0_37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d66bd5546_0_37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66bd5546_0_42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d66bd5546_0_42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d66bd5546_0_47:notes"/>
          <p:cNvSpPr txBox="1"/>
          <p:nvPr>
            <p:ph idx="1" type="body"/>
          </p:nvPr>
        </p:nvSpPr>
        <p:spPr>
          <a:xfrm>
            <a:off x="698500" y="4403725"/>
            <a:ext cx="55881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d66bd5546_0_47:notes"/>
          <p:cNvSpPr/>
          <p:nvPr>
            <p:ph idx="2" type="sldImg"/>
          </p:nvPr>
        </p:nvSpPr>
        <p:spPr>
          <a:xfrm>
            <a:off x="1164396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5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9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66bd5546_0_155:notes"/>
          <p:cNvSpPr txBox="1"/>
          <p:nvPr>
            <p:ph idx="1" type="body"/>
          </p:nvPr>
        </p:nvSpPr>
        <p:spPr>
          <a:xfrm>
            <a:off x="698500" y="4403725"/>
            <a:ext cx="5588100" cy="4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3d66bd5546_0_155:notes"/>
          <p:cNvSpPr/>
          <p:nvPr>
            <p:ph idx="2" type="sldImg"/>
          </p:nvPr>
        </p:nvSpPr>
        <p:spPr>
          <a:xfrm>
            <a:off x="1164375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d66bd5546_0_165:notes"/>
          <p:cNvSpPr txBox="1"/>
          <p:nvPr>
            <p:ph idx="1" type="body"/>
          </p:nvPr>
        </p:nvSpPr>
        <p:spPr>
          <a:xfrm>
            <a:off x="698500" y="4403725"/>
            <a:ext cx="5588100" cy="417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d66bd5546_0_165:notes"/>
          <p:cNvSpPr/>
          <p:nvPr>
            <p:ph idx="2" type="sldImg"/>
          </p:nvPr>
        </p:nvSpPr>
        <p:spPr>
          <a:xfrm>
            <a:off x="1164375" y="695325"/>
            <a:ext cx="4656900" cy="34767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5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9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0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0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1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2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2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3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4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4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6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6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7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7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8:notes"/>
          <p:cNvSpPr txBox="1"/>
          <p:nvPr>
            <p:ph idx="1" type="body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8:notes"/>
          <p:cNvSpPr/>
          <p:nvPr>
            <p:ph idx="2" type="sldImg"/>
          </p:nvPr>
        </p:nvSpPr>
        <p:spPr>
          <a:xfrm>
            <a:off x="1164375" y="695325"/>
            <a:ext cx="4656875" cy="3476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457200" y="122400"/>
            <a:ext cx="8229240" cy="296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8"/>
          <p:cNvSpPr txBox="1"/>
          <p:nvPr>
            <p:ph idx="2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8"/>
          <p:cNvSpPr txBox="1"/>
          <p:nvPr>
            <p:ph idx="3" type="body"/>
          </p:nvPr>
        </p:nvSpPr>
        <p:spPr>
          <a:xfrm>
            <a:off x="467424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457200" y="838080"/>
            <a:ext cx="401580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9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0"/>
          <p:cNvSpPr txBox="1"/>
          <p:nvPr>
            <p:ph idx="3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457200" y="83808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457200" y="3663720"/>
            <a:ext cx="822924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45720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4674240" y="83808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467424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457200" y="3663720"/>
            <a:ext cx="4015800" cy="258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3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3"/>
          <p:cNvSpPr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45720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6" name="Google Shape;76;p19"/>
          <p:cNvSpPr txBox="1"/>
          <p:nvPr>
            <p:ph idx="2" type="body"/>
          </p:nvPr>
        </p:nvSpPr>
        <p:spPr>
          <a:xfrm>
            <a:off x="467424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idx="1" type="subTitle"/>
          </p:nvPr>
        </p:nvSpPr>
        <p:spPr>
          <a:xfrm>
            <a:off x="457200" y="122400"/>
            <a:ext cx="8229300" cy="29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1" name="Google Shape;81;p21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21"/>
          <p:cNvSpPr txBox="1"/>
          <p:nvPr>
            <p:ph idx="2" type="body"/>
          </p:nvPr>
        </p:nvSpPr>
        <p:spPr>
          <a:xfrm>
            <a:off x="45720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3" name="Google Shape;83;p21"/>
          <p:cNvSpPr txBox="1"/>
          <p:nvPr>
            <p:ph idx="3" type="body"/>
          </p:nvPr>
        </p:nvSpPr>
        <p:spPr>
          <a:xfrm>
            <a:off x="467424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6" name="Google Shape;86;p22"/>
          <p:cNvSpPr txBox="1"/>
          <p:nvPr>
            <p:ph idx="1" type="body"/>
          </p:nvPr>
        </p:nvSpPr>
        <p:spPr>
          <a:xfrm>
            <a:off x="45720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7" name="Google Shape;87;p22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8" name="Google Shape;88;p22"/>
          <p:cNvSpPr txBox="1"/>
          <p:nvPr>
            <p:ph idx="3" type="body"/>
          </p:nvPr>
        </p:nvSpPr>
        <p:spPr>
          <a:xfrm>
            <a:off x="467424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23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3" name="Google Shape;93;p23"/>
          <p:cNvSpPr txBox="1"/>
          <p:nvPr>
            <p:ph idx="3" type="body"/>
          </p:nvPr>
        </p:nvSpPr>
        <p:spPr>
          <a:xfrm>
            <a:off x="457200" y="366372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457200" y="83808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457200" y="366372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1" name="Google Shape;101;p25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Google Shape;102;p25"/>
          <p:cNvSpPr txBox="1"/>
          <p:nvPr>
            <p:ph idx="3" type="body"/>
          </p:nvPr>
        </p:nvSpPr>
        <p:spPr>
          <a:xfrm>
            <a:off x="467424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3" name="Google Shape;103;p25"/>
          <p:cNvSpPr txBox="1"/>
          <p:nvPr>
            <p:ph idx="4" type="body"/>
          </p:nvPr>
        </p:nvSpPr>
        <p:spPr>
          <a:xfrm>
            <a:off x="45720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7" name="Google Shape;107;p26"/>
          <p:cNvSpPr txBox="1"/>
          <p:nvPr>
            <p:ph idx="2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8" name="Google Shape;108;p26"/>
          <p:cNvSpPr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6"/>
          <p:cNvSpPr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8" name="Google Shape;118;p29"/>
          <p:cNvSpPr txBox="1"/>
          <p:nvPr>
            <p:ph idx="1" type="subTitle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0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1" name="Google Shape;121;p30"/>
          <p:cNvSpPr txBox="1"/>
          <p:nvPr>
            <p:ph idx="1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4" name="Google Shape;124;p31"/>
          <p:cNvSpPr txBox="1"/>
          <p:nvPr>
            <p:ph idx="1" type="body"/>
          </p:nvPr>
        </p:nvSpPr>
        <p:spPr>
          <a:xfrm>
            <a:off x="45720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5" name="Google Shape;125;p31"/>
          <p:cNvSpPr txBox="1"/>
          <p:nvPr>
            <p:ph idx="2" type="body"/>
          </p:nvPr>
        </p:nvSpPr>
        <p:spPr>
          <a:xfrm>
            <a:off x="467424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2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3"/>
          <p:cNvSpPr txBox="1"/>
          <p:nvPr>
            <p:ph idx="1" type="subTitle"/>
          </p:nvPr>
        </p:nvSpPr>
        <p:spPr>
          <a:xfrm>
            <a:off x="457200" y="122400"/>
            <a:ext cx="8229300" cy="29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2" name="Google Shape;132;p34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3" name="Google Shape;133;p34"/>
          <p:cNvSpPr txBox="1"/>
          <p:nvPr>
            <p:ph idx="2" type="body"/>
          </p:nvPr>
        </p:nvSpPr>
        <p:spPr>
          <a:xfrm>
            <a:off x="45720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4" name="Google Shape;134;p34"/>
          <p:cNvSpPr txBox="1"/>
          <p:nvPr>
            <p:ph idx="3" type="body"/>
          </p:nvPr>
        </p:nvSpPr>
        <p:spPr>
          <a:xfrm>
            <a:off x="467424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5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7" name="Google Shape;137;p35"/>
          <p:cNvSpPr txBox="1"/>
          <p:nvPr>
            <p:ph idx="1" type="body"/>
          </p:nvPr>
        </p:nvSpPr>
        <p:spPr>
          <a:xfrm>
            <a:off x="457200" y="838080"/>
            <a:ext cx="40158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8" name="Google Shape;138;p35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9" name="Google Shape;139;p35"/>
          <p:cNvSpPr txBox="1"/>
          <p:nvPr>
            <p:ph idx="3" type="body"/>
          </p:nvPr>
        </p:nvSpPr>
        <p:spPr>
          <a:xfrm>
            <a:off x="467424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2" name="Google Shape;142;p36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3" name="Google Shape;143;p36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4" name="Google Shape;144;p36"/>
          <p:cNvSpPr txBox="1"/>
          <p:nvPr>
            <p:ph idx="3" type="body"/>
          </p:nvPr>
        </p:nvSpPr>
        <p:spPr>
          <a:xfrm>
            <a:off x="457200" y="366372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7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7" name="Google Shape;147;p37"/>
          <p:cNvSpPr txBox="1"/>
          <p:nvPr>
            <p:ph idx="1" type="body"/>
          </p:nvPr>
        </p:nvSpPr>
        <p:spPr>
          <a:xfrm>
            <a:off x="457200" y="83808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8" name="Google Shape;148;p37"/>
          <p:cNvSpPr txBox="1"/>
          <p:nvPr>
            <p:ph idx="2" type="body"/>
          </p:nvPr>
        </p:nvSpPr>
        <p:spPr>
          <a:xfrm>
            <a:off x="457200" y="3663720"/>
            <a:ext cx="82293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8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1" name="Google Shape;151;p38"/>
          <p:cNvSpPr txBox="1"/>
          <p:nvPr>
            <p:ph idx="1" type="body"/>
          </p:nvPr>
        </p:nvSpPr>
        <p:spPr>
          <a:xfrm>
            <a:off x="45720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2" name="Google Shape;152;p38"/>
          <p:cNvSpPr txBox="1"/>
          <p:nvPr>
            <p:ph idx="2" type="body"/>
          </p:nvPr>
        </p:nvSpPr>
        <p:spPr>
          <a:xfrm>
            <a:off x="4674240" y="83808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3" name="Google Shape;153;p38"/>
          <p:cNvSpPr txBox="1"/>
          <p:nvPr>
            <p:ph idx="3" type="body"/>
          </p:nvPr>
        </p:nvSpPr>
        <p:spPr>
          <a:xfrm>
            <a:off x="467424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4" name="Google Shape;154;p38"/>
          <p:cNvSpPr txBox="1"/>
          <p:nvPr>
            <p:ph idx="4" type="body"/>
          </p:nvPr>
        </p:nvSpPr>
        <p:spPr>
          <a:xfrm>
            <a:off x="457200" y="3663720"/>
            <a:ext cx="40158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9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7" name="Google Shape;157;p39"/>
          <p:cNvSpPr txBox="1"/>
          <p:nvPr>
            <p:ph idx="1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8" name="Google Shape;158;p39"/>
          <p:cNvSpPr txBox="1"/>
          <p:nvPr>
            <p:ph idx="2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9" name="Google Shape;159;p39"/>
          <p:cNvSpPr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39"/>
          <p:cNvSpPr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0"/>
            <a:ext cx="8224560" cy="11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246720"/>
            <a:ext cx="212544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7320" y="6246720"/>
            <a:ext cx="289368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6320" y="6246720"/>
            <a:ext cx="212544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45720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ASTR106 – Lecture 1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2819520" y="6492960"/>
            <a:ext cx="35808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/>
          <p:nvPr>
            <p:ph type="title"/>
          </p:nvPr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3" name="Google Shape;113;p27"/>
          <p:cNvSpPr txBox="1"/>
          <p:nvPr>
            <p:ph idx="10" type="dt"/>
          </p:nvPr>
        </p:nvSpPr>
        <p:spPr>
          <a:xfrm>
            <a:off x="45720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4" name="Google Shape;114;p27"/>
          <p:cNvSpPr txBox="1"/>
          <p:nvPr>
            <p:ph idx="12" type="sldNum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ASTR106 – Lecture 1</a:t>
            </a:r>
            <a:endParaRPr b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solarsystemscope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boojum.as.arizona.edu/~jill/NS102_2004/Lectures/SystemFiles/ToolBrowser/Tutorial_15/orbital_velocity_mass_and_r.sw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1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jpg"/><Relationship Id="rId4" Type="http://schemas.openxmlformats.org/officeDocument/2006/relationships/image" Target="../media/image1.jpg"/><Relationship Id="rId5" Type="http://schemas.openxmlformats.org/officeDocument/2006/relationships/image" Target="../media/image1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40"/>
          <p:cNvPicPr preferRelativeResize="0"/>
          <p:nvPr/>
        </p:nvPicPr>
        <p:blipFill rotWithShape="1">
          <a:blip r:embed="rId3">
            <a:alphaModFix/>
          </a:blip>
          <a:srcRect b="13685" l="2236" r="2218" t="4212"/>
          <a:stretch/>
        </p:blipFill>
        <p:spPr>
          <a:xfrm>
            <a:off x="-1295280" y="0"/>
            <a:ext cx="1447992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0"/>
          <p:cNvSpPr txBox="1"/>
          <p:nvPr/>
        </p:nvSpPr>
        <p:spPr>
          <a:xfrm>
            <a:off x="457200" y="0"/>
            <a:ext cx="8224560" cy="11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Dark Matter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41"/>
          <p:cNvPicPr preferRelativeResize="0"/>
          <p:nvPr/>
        </p:nvPicPr>
        <p:blipFill rotWithShape="1">
          <a:blip r:embed="rId3">
            <a:alphaModFix/>
          </a:blip>
          <a:srcRect b="23065" l="0" r="0" t="0"/>
          <a:stretch/>
        </p:blipFill>
        <p:spPr>
          <a:xfrm>
            <a:off x="-152280" y="3011400"/>
            <a:ext cx="7695720" cy="376992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1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Kepler’s 1</a:t>
            </a:r>
            <a:r>
              <a:rPr b="1" baseline="30000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Law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41"/>
          <p:cNvSpPr/>
          <p:nvPr/>
        </p:nvSpPr>
        <p:spPr>
          <a:xfrm>
            <a:off x="228600" y="914400"/>
            <a:ext cx="4755900" cy="13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Law #1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The orbits of the planets are ellipses with the Sun at one focus.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1"/>
          <p:cNvSpPr/>
          <p:nvPr/>
        </p:nvSpPr>
        <p:spPr>
          <a:xfrm>
            <a:off x="5670720" y="3505320"/>
            <a:ext cx="3123600" cy="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Eccentricity e = c/a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4920" y="990720"/>
            <a:ext cx="4114440" cy="242388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41"/>
          <p:cNvSpPr/>
          <p:nvPr/>
        </p:nvSpPr>
        <p:spPr>
          <a:xfrm>
            <a:off x="6284520" y="2946240"/>
            <a:ext cx="2985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1"/>
          <p:cNvSpPr/>
          <p:nvPr/>
        </p:nvSpPr>
        <p:spPr>
          <a:xfrm rot="10800000">
            <a:off x="7029360" y="3009960"/>
            <a:ext cx="1261800" cy="255240"/>
          </a:xfrm>
          <a:custGeom>
            <a:pathLst>
              <a:path extrusionOk="0" h="192" w="840">
                <a:moveTo>
                  <a:pt x="8" y="192"/>
                </a:moveTo>
                <a:cubicBezTo>
                  <a:pt x="4" y="156"/>
                  <a:pt x="0" y="120"/>
                  <a:pt x="8" y="96"/>
                </a:cubicBezTo>
                <a:cubicBezTo>
                  <a:pt x="16" y="72"/>
                  <a:pt x="0" y="56"/>
                  <a:pt x="56" y="48"/>
                </a:cubicBezTo>
                <a:cubicBezTo>
                  <a:pt x="112" y="40"/>
                  <a:pt x="288" y="56"/>
                  <a:pt x="344" y="48"/>
                </a:cubicBezTo>
                <a:cubicBezTo>
                  <a:pt x="400" y="40"/>
                  <a:pt x="376" y="0"/>
                  <a:pt x="392" y="0"/>
                </a:cubicBezTo>
                <a:cubicBezTo>
                  <a:pt x="408" y="0"/>
                  <a:pt x="400" y="40"/>
                  <a:pt x="440" y="48"/>
                </a:cubicBezTo>
                <a:cubicBezTo>
                  <a:pt x="480" y="56"/>
                  <a:pt x="584" y="48"/>
                  <a:pt x="632" y="48"/>
                </a:cubicBezTo>
                <a:cubicBezTo>
                  <a:pt x="680" y="48"/>
                  <a:pt x="696" y="48"/>
                  <a:pt x="728" y="48"/>
                </a:cubicBezTo>
                <a:cubicBezTo>
                  <a:pt x="760" y="48"/>
                  <a:pt x="808" y="32"/>
                  <a:pt x="824" y="48"/>
                </a:cubicBezTo>
                <a:cubicBezTo>
                  <a:pt x="840" y="64"/>
                  <a:pt x="824" y="120"/>
                  <a:pt x="824" y="144"/>
                </a:cubicBezTo>
              </a:path>
            </a:pathLst>
          </a:custGeom>
          <a:noFill/>
          <a:ln cap="flat" cmpd="sng" w="190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120" y="3325680"/>
            <a:ext cx="4495319" cy="27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2"/>
          <p:cNvSpPr/>
          <p:nvPr/>
        </p:nvSpPr>
        <p:spPr>
          <a:xfrm>
            <a:off x="457200" y="5569920"/>
            <a:ext cx="83055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⇒"/>
            </a:pPr>
            <a:r>
              <a:rPr b="1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Therefore, a planet travels faster when it is nearer to the Sun and slower when it is farther from the Sun.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2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Kepler’s 2</a:t>
            </a:r>
            <a:r>
              <a:rPr b="1" baseline="30000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Law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42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Law #2</a:t>
            </a: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A line from a planet to the sun sweeps over equal areas in equal intervals of time.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(When it’s closer to the Sun, a planet moves faster)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3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Kepler’s 3</a:t>
            </a:r>
            <a:r>
              <a:rPr b="1" baseline="30000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Law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43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 planet’s orbital period (P) squared is proportional to its average distance from the sun (a) cubed: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Closer orbits go faster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3"/>
          <p:cNvSpPr/>
          <p:nvPr/>
        </p:nvSpPr>
        <p:spPr>
          <a:xfrm>
            <a:off x="3344760" y="3752280"/>
            <a:ext cx="22857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="1" baseline="-25000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1" baseline="30000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a</a:t>
            </a:r>
            <a:r>
              <a:rPr b="1" baseline="-25000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</a:t>
            </a:r>
            <a:r>
              <a:rPr b="1" baseline="30000" i="0" lang="en-US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3"/>
          <p:cNvSpPr/>
          <p:nvPr/>
        </p:nvSpPr>
        <p:spPr>
          <a:xfrm>
            <a:off x="3344760" y="3714480"/>
            <a:ext cx="1904700" cy="609000"/>
          </a:xfrm>
          <a:prstGeom prst="rect">
            <a:avLst/>
          </a:prstGeom>
          <a:noFill/>
          <a:ln cap="flat" cmpd="sng" w="28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3"/>
          <p:cNvSpPr/>
          <p:nvPr/>
        </p:nvSpPr>
        <p:spPr>
          <a:xfrm>
            <a:off x="5630760" y="3597120"/>
            <a:ext cx="3428700" cy="9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(P</a:t>
            </a:r>
            <a:r>
              <a:rPr b="1" baseline="-25000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r>
              <a:rPr b="1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period in years; a</a:t>
            </a:r>
            <a:r>
              <a:rPr b="1" baseline="-25000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 </a:t>
            </a:r>
            <a:r>
              <a:rPr b="1" i="0" lang="en-US" sz="2400" u="none" cap="none" strike="noStrike">
                <a:solidFill>
                  <a:srgbClr val="C0504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distance in AU)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3"/>
          <p:cNvSpPr/>
          <p:nvPr/>
        </p:nvSpPr>
        <p:spPr>
          <a:xfrm>
            <a:off x="726840" y="5245200"/>
            <a:ext cx="52362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http://www.solarsystemscope.com/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3"/>
          <p:cNvSpPr/>
          <p:nvPr/>
        </p:nvSpPr>
        <p:spPr>
          <a:xfrm>
            <a:off x="1335960" y="5682600"/>
            <a:ext cx="5732400" cy="8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http://astro.unl.edu/naap/pos/animations/kepler.html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4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44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Which planet will orbit in the smallest amount of time?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Jupiter at the orbital distance of Jupiter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Earth at the orbital distance of Jupiter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Earth at the orbital distance of Earth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Jupiter at the orbital distance of Earth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c) and d) would be equal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5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45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Which planet will orbit in the smallest amount of time?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Jupiter at the orbital distance of Jupiter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Earth at the orbital distance of Jupiter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Earth at the orbital distance of Earth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with the mass of Jupiter at the orbital distance of Earth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c) and d) would be equal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6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46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How long does it take Mars to orbit the Sun?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More than a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Less than a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One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7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47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How long does it take Mars to orbit the Sun?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More than a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Less than a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L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One year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8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Orbits, mass, and radius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48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Orbital speed is related to the mass interior to the orbit, and the orbital radius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http://boojum.as.arizona.edu/~jill/NS102_2004/Lectures/SystemFiles/ToolBrowser/Tutorial_15/orbital_velocity_mass_and_r.swf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8"/>
          <p:cNvSpPr txBox="1"/>
          <p:nvPr/>
        </p:nvSpPr>
        <p:spPr>
          <a:xfrm>
            <a:off x="736475" y="4260525"/>
            <a:ext cx="42843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If P</a:t>
            </a:r>
            <a:r>
              <a:rPr baseline="30000" lang="en-US" sz="2800"/>
              <a:t>2</a:t>
            </a:r>
            <a:r>
              <a:rPr lang="en-US" sz="2800"/>
              <a:t> = a</a:t>
            </a:r>
            <a:r>
              <a:rPr baseline="30000" lang="en-US" sz="2800"/>
              <a:t>3</a:t>
            </a:r>
            <a:r>
              <a:rPr lang="en-US" sz="2800"/>
              <a:t>, P = a</a:t>
            </a:r>
            <a:r>
              <a:rPr baseline="30000" lang="en-US" sz="2800"/>
              <a:t>3</a:t>
            </a:r>
            <a:r>
              <a:rPr baseline="30000" lang="en-US" sz="2800"/>
              <a:t>/2</a:t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v = 2πa/P</a:t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-&gt; v ~ a/a</a:t>
            </a:r>
            <a:r>
              <a:rPr baseline="30000" lang="en-US" sz="2800"/>
              <a:t>3/2</a:t>
            </a:r>
            <a:r>
              <a:rPr lang="en-US" sz="2800"/>
              <a:t> = a</a:t>
            </a:r>
            <a:r>
              <a:rPr baseline="30000" lang="en-US" sz="2800"/>
              <a:t>-1/2</a:t>
            </a:r>
            <a:endParaRPr baseline="30000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9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LT Book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49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“Dark Matter,” 143, #1-9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50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1828800" y="797040"/>
            <a:ext cx="5105160" cy="42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50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Solar System Rotation Curve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" name="Google Shape;241;p50"/>
          <p:cNvSpPr txBox="1"/>
          <p:nvPr/>
        </p:nvSpPr>
        <p:spPr>
          <a:xfrm>
            <a:off x="228600" y="4952880"/>
            <a:ext cx="8719920" cy="1713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Solar system’s rotation curve declines because Sun has almost all the mass</a:t>
            </a:r>
            <a:endParaRPr b="0" i="0" sz="28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Called “Keplarian” since t</a:t>
            </a: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his is what is expected from Kepler’s 3rd law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50"/>
          <p:cNvSpPr txBox="1"/>
          <p:nvPr/>
        </p:nvSpPr>
        <p:spPr>
          <a:xfrm>
            <a:off x="5642550" y="5138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v ~ a/a</a:t>
            </a:r>
            <a:r>
              <a:rPr baseline="30000" lang="en-US" sz="2800">
                <a:solidFill>
                  <a:schemeClr val="dk1"/>
                </a:solidFill>
              </a:rPr>
              <a:t>3/2</a:t>
            </a:r>
            <a:r>
              <a:rPr lang="en-US" sz="2800">
                <a:solidFill>
                  <a:schemeClr val="dk1"/>
                </a:solidFill>
              </a:rPr>
              <a:t> = a</a:t>
            </a:r>
            <a:r>
              <a:rPr baseline="30000" lang="en-US" sz="2800">
                <a:solidFill>
                  <a:schemeClr val="dk1"/>
                </a:solidFill>
              </a:rPr>
              <a:t>-1/2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1"/>
          <p:cNvSpPr/>
          <p:nvPr/>
        </p:nvSpPr>
        <p:spPr>
          <a:xfrm>
            <a:off x="304920" y="5599080"/>
            <a:ext cx="8838720" cy="943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Rotation curve of merry-go-round rises with radius because mass is spread out with radius.  Called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“Solid body”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51"/>
          <p:cNvPicPr preferRelativeResize="0"/>
          <p:nvPr/>
        </p:nvPicPr>
        <p:blipFill rotWithShape="1">
          <a:blip r:embed="rId3">
            <a:alphaModFix/>
          </a:blip>
          <a:srcRect b="18848" l="0" r="24673" t="0"/>
          <a:stretch/>
        </p:blipFill>
        <p:spPr>
          <a:xfrm>
            <a:off x="609480" y="1027080"/>
            <a:ext cx="4952520" cy="461124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1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Merry-go-round Rotation Curve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51"/>
          <p:cNvSpPr txBox="1"/>
          <p:nvPr/>
        </p:nvSpPr>
        <p:spPr>
          <a:xfrm>
            <a:off x="5741350" y="11265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All periods are the same</a:t>
            </a:r>
            <a:endParaRPr sz="2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v = 2πa/P</a:t>
            </a:r>
            <a:endParaRPr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-&gt; v ~ 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2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p52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What will the rotation curve of our Galaxy look like?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U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Like that of the Solar System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U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Like that of the Merry-go-round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7" name="Google Shape;257;p52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304920" y="3508560"/>
            <a:ext cx="3809520" cy="31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2"/>
          <p:cNvPicPr preferRelativeResize="0"/>
          <p:nvPr/>
        </p:nvPicPr>
        <p:blipFill rotWithShape="1">
          <a:blip r:embed="rId4">
            <a:alphaModFix/>
          </a:blip>
          <a:srcRect b="18848" l="0" r="24673" t="0"/>
          <a:stretch/>
        </p:blipFill>
        <p:spPr>
          <a:xfrm>
            <a:off x="4495680" y="3533760"/>
            <a:ext cx="3733560" cy="3476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53"/>
          <p:cNvPicPr preferRelativeResize="0"/>
          <p:nvPr/>
        </p:nvPicPr>
        <p:blipFill rotWithShape="1">
          <a:blip r:embed="rId3">
            <a:alphaModFix/>
          </a:blip>
          <a:srcRect b="23031" l="0" r="25731" t="0"/>
          <a:stretch/>
        </p:blipFill>
        <p:spPr>
          <a:xfrm>
            <a:off x="304920" y="3508560"/>
            <a:ext cx="3809520" cy="31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53"/>
          <p:cNvPicPr preferRelativeResize="0"/>
          <p:nvPr/>
        </p:nvPicPr>
        <p:blipFill rotWithShape="1">
          <a:blip r:embed="rId4">
            <a:alphaModFix/>
          </a:blip>
          <a:srcRect b="18848" l="0" r="24673" t="0"/>
          <a:stretch/>
        </p:blipFill>
        <p:spPr>
          <a:xfrm>
            <a:off x="4495680" y="3533760"/>
            <a:ext cx="3733560" cy="3476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53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Concept Quiz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53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What will the rotation curve of our Galaxy look like?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U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Like that of the Solar System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Noto Sans Symbols"/>
              <a:buAutoNum type="alphaUcParenR"/>
            </a:pPr>
            <a:r>
              <a:rPr b="0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Like that of the Merry-go-round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AutoNum type="alphaUcParenR"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Neither!  Ha!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4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Milky Way Rotation Curve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2" name="Google Shape;272;p54"/>
          <p:cNvSpPr txBox="1"/>
          <p:nvPr/>
        </p:nvSpPr>
        <p:spPr>
          <a:xfrm>
            <a:off x="200150" y="4495930"/>
            <a:ext cx="8748300" cy="24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Rotation curve of Milky Way stays flat with distance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=&gt;</a:t>
            </a: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Mass must be more spread out than in solar system, but not as much as for a merry-go-round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54"/>
          <p:cNvPicPr preferRelativeResize="0"/>
          <p:nvPr/>
        </p:nvPicPr>
        <p:blipFill rotWithShape="1">
          <a:blip r:embed="rId3">
            <a:alphaModFix/>
          </a:blip>
          <a:srcRect b="21910" l="0" r="21663" t="0"/>
          <a:stretch/>
        </p:blipFill>
        <p:spPr>
          <a:xfrm>
            <a:off x="1981080" y="890640"/>
            <a:ext cx="5028840" cy="4214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5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Milky Way Rotation Curve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55"/>
          <p:cNvSpPr txBox="1"/>
          <p:nvPr/>
        </p:nvSpPr>
        <p:spPr>
          <a:xfrm>
            <a:off x="200160" y="5257800"/>
            <a:ext cx="8748360" cy="12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But from visible matter, we would expect something more like what we see in the Solar System because most of the mass is in the center of the Galaxy.</a:t>
            </a:r>
            <a:endParaRPr b="0" i="0" sz="30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55"/>
          <p:cNvPicPr preferRelativeResize="0"/>
          <p:nvPr/>
        </p:nvPicPr>
        <p:blipFill rotWithShape="1">
          <a:blip r:embed="rId3">
            <a:alphaModFix/>
          </a:blip>
          <a:srcRect b="21910" l="0" r="21663" t="0"/>
          <a:stretch/>
        </p:blipFill>
        <p:spPr>
          <a:xfrm>
            <a:off x="1981080" y="890640"/>
            <a:ext cx="5028840" cy="4214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6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Evidence for Dark Matter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56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We hypothesize that dark matter exists from comparisons between the mass of the matter we can see and the mass calculated from gravity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3350" y="2383276"/>
            <a:ext cx="5786901" cy="43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57"/>
          <p:cNvPicPr preferRelativeResize="0"/>
          <p:nvPr/>
        </p:nvPicPr>
        <p:blipFill rotWithShape="1">
          <a:blip r:embed="rId3">
            <a:alphaModFix/>
          </a:blip>
          <a:srcRect b="21339" l="0" r="0" t="2261"/>
          <a:stretch/>
        </p:blipFill>
        <p:spPr>
          <a:xfrm>
            <a:off x="1472400" y="838080"/>
            <a:ext cx="6223680" cy="366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7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Dark Matter in Spirals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57"/>
          <p:cNvSpPr txBox="1"/>
          <p:nvPr/>
        </p:nvSpPr>
        <p:spPr>
          <a:xfrm>
            <a:off x="200160" y="4800600"/>
            <a:ext cx="8748360" cy="958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0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Arial"/>
              <a:buChar char="•"/>
            </a:pPr>
            <a:r>
              <a:rPr i="0" lang="en-US" sz="3000" u="none" cap="none" strike="noStrike">
                <a:solidFill>
                  <a:srgbClr val="262626"/>
                </a:solidFill>
              </a:rPr>
              <a:t>Spiral galaxies all tend to have flat rotation curves</a:t>
            </a:r>
            <a:endParaRPr i="0" sz="3000" u="none" cap="none" strike="noStrike">
              <a:solidFill>
                <a:srgbClr val="262626"/>
              </a:solidFill>
            </a:endParaRPr>
          </a:p>
          <a:p>
            <a:pPr indent="4572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62626"/>
                </a:solidFill>
              </a:rPr>
              <a:t>-&gt; </a:t>
            </a:r>
            <a:r>
              <a:rPr i="0" lang="en-US" sz="3000" u="none" cap="none" strike="noStrike">
                <a:solidFill>
                  <a:srgbClr val="262626"/>
                </a:solidFill>
              </a:rPr>
              <a:t>Lots of Dark Matter!</a:t>
            </a:r>
            <a:endParaRPr i="0" sz="3000" u="none" cap="none" strike="noStrike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8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On a sheet of paper…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58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51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Arial"/>
              <a:buChar char="•"/>
            </a:pPr>
            <a:r>
              <a:rPr b="0" lang="en-US" sz="26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 are going to work out how we know dark matter exists by making plots of the rotation speed versus distance for two scenarios: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Noto Sans Symbols"/>
              <a:buAutoNum type="arabicParenR"/>
            </a:pPr>
            <a:r>
              <a:rPr b="0" lang="en-US" sz="26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Our Solar system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00"/>
              <a:buFont typeface="Noto Sans Symbols"/>
              <a:buAutoNum type="arabicParenR"/>
            </a:pPr>
            <a:r>
              <a:rPr b="0" lang="en-US" sz="26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 Merry-go-round 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58"/>
          <p:cNvPicPr preferRelativeResize="0"/>
          <p:nvPr/>
        </p:nvPicPr>
        <p:blipFill rotWithShape="1">
          <a:blip r:embed="rId3">
            <a:alphaModFix/>
          </a:blip>
          <a:srcRect b="23029" l="0" r="25733" t="0"/>
          <a:stretch/>
        </p:blipFill>
        <p:spPr>
          <a:xfrm>
            <a:off x="304920" y="3328920"/>
            <a:ext cx="3809520" cy="315791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58"/>
          <p:cNvSpPr/>
          <p:nvPr/>
        </p:nvSpPr>
        <p:spPr>
          <a:xfrm>
            <a:off x="1096560" y="3328920"/>
            <a:ext cx="3246600" cy="2553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58"/>
          <p:cNvPicPr preferRelativeResize="0"/>
          <p:nvPr/>
        </p:nvPicPr>
        <p:blipFill rotWithShape="1">
          <a:blip r:embed="rId4">
            <a:alphaModFix/>
          </a:blip>
          <a:srcRect b="18850" l="0" r="24676" t="0"/>
          <a:stretch/>
        </p:blipFill>
        <p:spPr>
          <a:xfrm>
            <a:off x="4495680" y="3354120"/>
            <a:ext cx="3733560" cy="347616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8"/>
          <p:cNvSpPr/>
          <p:nvPr/>
        </p:nvSpPr>
        <p:spPr>
          <a:xfrm>
            <a:off x="5181480" y="3361320"/>
            <a:ext cx="3246600" cy="2553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58"/>
          <p:cNvSpPr/>
          <p:nvPr/>
        </p:nvSpPr>
        <p:spPr>
          <a:xfrm>
            <a:off x="4777560" y="2152440"/>
            <a:ext cx="4289700" cy="11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What is different about the mass distribution in these two scenarios?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9"/>
          <p:cNvSpPr txBox="1"/>
          <p:nvPr/>
        </p:nvSpPr>
        <p:spPr>
          <a:xfrm>
            <a:off x="457200" y="122400"/>
            <a:ext cx="82293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More Questions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59"/>
          <p:cNvSpPr txBox="1"/>
          <p:nvPr/>
        </p:nvSpPr>
        <p:spPr>
          <a:xfrm>
            <a:off x="457200" y="838080"/>
            <a:ext cx="8229300" cy="5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</a:pP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It’s not obvious from the plot, but the Milky Way rotation curve rises linearly within the bulge.  What can we say about the distribution of mass here – what example is it like?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Char char="•"/>
            </a:pP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If the dark matter ended half way out from the center, what would the Milky Way rotation curve look like?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60"/>
          <p:cNvPicPr preferRelativeResize="0"/>
          <p:nvPr/>
        </p:nvPicPr>
        <p:blipFill rotWithShape="1">
          <a:blip r:embed="rId3">
            <a:alphaModFix/>
          </a:blip>
          <a:srcRect b="4162" l="12497" r="14062" t="0"/>
          <a:stretch/>
        </p:blipFill>
        <p:spPr>
          <a:xfrm>
            <a:off x="762120" y="1295280"/>
            <a:ext cx="4800240" cy="469692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60"/>
          <p:cNvSpPr/>
          <p:nvPr/>
        </p:nvSpPr>
        <p:spPr>
          <a:xfrm>
            <a:off x="5791320" y="1295280"/>
            <a:ext cx="2819160" cy="47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visible portion of a galaxy lies deep in the heart of a large halo of dark matter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Dark Matter provides the missing mass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0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Dark Matter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61"/>
          <p:cNvPicPr preferRelativeResize="0"/>
          <p:nvPr/>
        </p:nvPicPr>
        <p:blipFill rotWithShape="1">
          <a:blip r:embed="rId3">
            <a:alphaModFix/>
          </a:blip>
          <a:srcRect b="18055" l="10931" r="44887" t="25766"/>
          <a:stretch/>
        </p:blipFill>
        <p:spPr>
          <a:xfrm>
            <a:off x="6019920" y="1905120"/>
            <a:ext cx="2895120" cy="276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61"/>
          <p:cNvPicPr preferRelativeResize="0"/>
          <p:nvPr/>
        </p:nvPicPr>
        <p:blipFill rotWithShape="1">
          <a:blip r:embed="rId4">
            <a:alphaModFix/>
          </a:blip>
          <a:srcRect b="6249" l="17185" r="17184" t="2087"/>
          <a:stretch/>
        </p:blipFill>
        <p:spPr>
          <a:xfrm>
            <a:off x="380880" y="1905120"/>
            <a:ext cx="2690280" cy="281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61"/>
          <p:cNvPicPr preferRelativeResize="0"/>
          <p:nvPr/>
        </p:nvPicPr>
        <p:blipFill rotWithShape="1">
          <a:blip r:embed="rId5">
            <a:alphaModFix/>
          </a:blip>
          <a:srcRect b="13503" l="0" r="0" t="0"/>
          <a:stretch/>
        </p:blipFill>
        <p:spPr>
          <a:xfrm>
            <a:off x="3124080" y="1905120"/>
            <a:ext cx="2819160" cy="280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61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Dark Matter in Clusters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61"/>
          <p:cNvSpPr/>
          <p:nvPr/>
        </p:nvSpPr>
        <p:spPr>
          <a:xfrm>
            <a:off x="380880" y="5095080"/>
            <a:ext cx="8534160" cy="106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Clusters are large groups of galaxies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There are three ways to find cluster mass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2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1) Velocities of galaxies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3" name="Google Shape;333;p62"/>
          <p:cNvPicPr preferRelativeResize="0"/>
          <p:nvPr/>
        </p:nvPicPr>
        <p:blipFill rotWithShape="1">
          <a:blip r:embed="rId3">
            <a:alphaModFix/>
          </a:blip>
          <a:srcRect b="6249" l="17185" r="17184" t="2087"/>
          <a:stretch/>
        </p:blipFill>
        <p:spPr>
          <a:xfrm>
            <a:off x="76320" y="990720"/>
            <a:ext cx="5017680" cy="525744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62"/>
          <p:cNvSpPr/>
          <p:nvPr/>
        </p:nvSpPr>
        <p:spPr>
          <a:xfrm>
            <a:off x="5257800" y="838080"/>
            <a:ext cx="3885840" cy="514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galaxies are moving too fast, indicating unseen mass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mass we calculate from galaxy motions in a cluster is about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50 times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larger than the mass in stars!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3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2) Mass traced through X-rays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63"/>
          <p:cNvSpPr/>
          <p:nvPr/>
        </p:nvSpPr>
        <p:spPr>
          <a:xfrm>
            <a:off x="5486400" y="685800"/>
            <a:ext cx="3657240" cy="6489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Clusters contain large amounts of X-ray emitting hot gas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Temperature of hot gas (particle motions) tells us cluster mass.  The gas is hotter than it would be if there was no dark matter.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85% dark matter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13% hot gas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2% stars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63"/>
          <p:cNvPicPr preferRelativeResize="0"/>
          <p:nvPr/>
        </p:nvPicPr>
        <p:blipFill rotWithShape="1">
          <a:blip r:embed="rId3">
            <a:alphaModFix/>
          </a:blip>
          <a:srcRect b="13503" l="0" r="0" t="0"/>
          <a:stretch/>
        </p:blipFill>
        <p:spPr>
          <a:xfrm>
            <a:off x="228600" y="1066680"/>
            <a:ext cx="5105160" cy="5086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4"/>
          <p:cNvPicPr preferRelativeResize="0"/>
          <p:nvPr/>
        </p:nvPicPr>
        <p:blipFill rotWithShape="1">
          <a:blip r:embed="rId3">
            <a:alphaModFix/>
          </a:blip>
          <a:srcRect b="6250" l="15626" r="15627" t="4163"/>
          <a:stretch/>
        </p:blipFill>
        <p:spPr>
          <a:xfrm>
            <a:off x="380880" y="838080"/>
            <a:ext cx="4571640" cy="446688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4"/>
          <p:cNvSpPr/>
          <p:nvPr/>
        </p:nvSpPr>
        <p:spPr>
          <a:xfrm>
            <a:off x="228600" y="5410080"/>
            <a:ext cx="8625960" cy="137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Gravitational lensing,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the bending of light rays by gravity, can also tell us a cluster’s mass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Light is bending more than expected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64"/>
          <p:cNvPicPr preferRelativeResize="0"/>
          <p:nvPr/>
        </p:nvPicPr>
        <p:blipFill rotWithShape="1">
          <a:blip r:embed="rId4">
            <a:alphaModFix/>
          </a:blip>
          <a:srcRect b="10595" l="5092" r="7003" t="8137"/>
          <a:stretch/>
        </p:blipFill>
        <p:spPr>
          <a:xfrm>
            <a:off x="5105520" y="838080"/>
            <a:ext cx="2971440" cy="449532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64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3) Gravitational Lensing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65"/>
          <p:cNvPicPr preferRelativeResize="0"/>
          <p:nvPr/>
        </p:nvPicPr>
        <p:blipFill rotWithShape="1">
          <a:blip r:embed="rId3">
            <a:alphaModFix/>
          </a:blip>
          <a:srcRect b="18055" l="10931" r="44887" t="25766"/>
          <a:stretch/>
        </p:blipFill>
        <p:spPr>
          <a:xfrm>
            <a:off x="6019920" y="1415880"/>
            <a:ext cx="2895120" cy="276516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65"/>
          <p:cNvSpPr/>
          <p:nvPr/>
        </p:nvSpPr>
        <p:spPr>
          <a:xfrm>
            <a:off x="304920" y="4768920"/>
            <a:ext cx="8625960" cy="943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three methods of measuring cluster mass indicate similar amounts of dark matter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65"/>
          <p:cNvPicPr preferRelativeResize="0"/>
          <p:nvPr/>
        </p:nvPicPr>
        <p:blipFill rotWithShape="1">
          <a:blip r:embed="rId4">
            <a:alphaModFix/>
          </a:blip>
          <a:srcRect b="6249" l="17185" r="17184" t="2087"/>
          <a:stretch/>
        </p:blipFill>
        <p:spPr>
          <a:xfrm>
            <a:off x="380880" y="1415880"/>
            <a:ext cx="2690280" cy="281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5"/>
          <p:cNvPicPr preferRelativeResize="0"/>
          <p:nvPr/>
        </p:nvPicPr>
        <p:blipFill rotWithShape="1">
          <a:blip r:embed="rId5">
            <a:alphaModFix/>
          </a:blip>
          <a:srcRect b="13503" l="0" r="0" t="0"/>
          <a:stretch/>
        </p:blipFill>
        <p:spPr>
          <a:xfrm>
            <a:off x="3124080" y="1415880"/>
            <a:ext cx="2819160" cy="280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65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Cluster Masses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6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But Does Dark Matter Really Exist???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66"/>
          <p:cNvSpPr txBox="1"/>
          <p:nvPr/>
        </p:nvSpPr>
        <p:spPr>
          <a:xfrm>
            <a:off x="685800" y="1219320"/>
            <a:ext cx="7772040" cy="457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is needed to explain the discrepancy between the mass measured through gravity and the mass directly observed.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Noto Sans Symbols"/>
              <a:buAutoNum type="arabicParenR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Dark matter really exists, and we are observing the effects of its gravitational attraction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080" lvl="0" marL="5144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Noto Sans Symbols"/>
              <a:buAutoNum type="arabicParenR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Something is wrong with our understanding of gravity, causing us to mistakenly infer the existence of dark matter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Because gravity is so well tested, most (but not all!) astronomers prefer option #1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7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How dark is dark matter?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0" name="Google Shape;370;p67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… not as bright as a star.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8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Two Basic Options</a:t>
            </a:r>
            <a:endParaRPr b="0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6" name="Google Shape;376;p68"/>
          <p:cNvSpPr txBox="1"/>
          <p:nvPr/>
        </p:nvSpPr>
        <p:spPr>
          <a:xfrm>
            <a:off x="395280" y="870120"/>
            <a:ext cx="8748360" cy="574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Ordinary Dark Matter   (MACHOS)</a:t>
            </a:r>
            <a:endParaRPr b="0" i="0" sz="32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Massive Compact Halo Objects: 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	dead or failed stars in halos of galaxies – basically brown dwarfs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Extraordinary Dark Matter   (WIMPS)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48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Weakly Interacting Massive Particles: 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	a new type of particle – possibly similar to a neutrino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68"/>
          <p:cNvSpPr/>
          <p:nvPr/>
        </p:nvSpPr>
        <p:spPr>
          <a:xfrm>
            <a:off x="457200" y="2895480"/>
            <a:ext cx="8686500" cy="2057100"/>
          </a:xfrm>
          <a:prstGeom prst="rect">
            <a:avLst/>
          </a:prstGeom>
          <a:noFill/>
          <a:ln cap="flat" cmpd="sng" w="572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9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Evidence for MACHOS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Google Shape;383;p69"/>
          <p:cNvSpPr/>
          <p:nvPr/>
        </p:nvSpPr>
        <p:spPr>
          <a:xfrm>
            <a:off x="5257800" y="1066680"/>
            <a:ext cx="3504960" cy="4295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MACHOs occasionally make other stars appear brighter through lensing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 but there are not enough lensing events to explain all the dark matter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4" name="Google Shape;384;p69"/>
          <p:cNvPicPr preferRelativeResize="0"/>
          <p:nvPr/>
        </p:nvPicPr>
        <p:blipFill rotWithShape="1">
          <a:blip r:embed="rId3">
            <a:alphaModFix/>
          </a:blip>
          <a:srcRect b="9400" l="0" r="0" t="0"/>
          <a:stretch/>
        </p:blipFill>
        <p:spPr>
          <a:xfrm>
            <a:off x="1050840" y="990720"/>
            <a:ext cx="3879360" cy="5257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0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Evidence for WIMPs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0" name="Google Shape;390;p70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There’s not enough ordinary matter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WIMPs could be left over from Big Bang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Arial"/>
              <a:buChar char="•"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Models involving WIMPs explain how galaxy formation works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1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Unseen Influences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6" name="Google Shape;396;p71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Dark Matter:</a:t>
            </a: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An undetected form of mass that </a:t>
            </a: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does not emit</a:t>
            </a: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light but whose existence we infer from its gravitational influence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72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Dark Energy:</a:t>
            </a: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An unknown form of energy that seems to be the source of a repulsive force causing the expansion of the universe to accelerate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2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Contents of Universe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2" name="Google Shape;402;p72"/>
          <p:cNvSpPr txBox="1"/>
          <p:nvPr/>
        </p:nvSpPr>
        <p:spPr>
          <a:xfrm>
            <a:off x="228600" y="914400"/>
            <a:ext cx="6933960" cy="167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“Normal” Matter:  		~ 4%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Dark Matter:  		~ 23%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Dark Energy			~ 73%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3" name="Google Shape;403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590920"/>
            <a:ext cx="7404120" cy="4128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3"/>
          <p:cNvSpPr txBox="1"/>
          <p:nvPr/>
        </p:nvSpPr>
        <p:spPr>
          <a:xfrm>
            <a:off x="457200" y="122400"/>
            <a:ext cx="822924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Contents of the Universe</a:t>
            </a:r>
            <a:endParaRPr b="0" sz="2400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9" name="Google Shape;409;p73"/>
          <p:cNvSpPr txBox="1"/>
          <p:nvPr/>
        </p:nvSpPr>
        <p:spPr>
          <a:xfrm>
            <a:off x="457200" y="838080"/>
            <a:ext cx="8229240" cy="540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 energy of the Universe is roughly 2/3 dark energy and 1/3 matter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	Of the matter, about 10% is normal matter 	(protons, neutrons) and 90% is dark matter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 can see only 4% of the energy of the Universe</a:t>
            </a:r>
            <a:endParaRPr b="0" sz="3200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743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–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We cannot see most of what makes up the Universe!</a:t>
            </a:r>
            <a:endParaRPr b="0" i="0" sz="2400" u="none" cap="none" strike="noStrik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73"/>
          <p:cNvSpPr/>
          <p:nvPr/>
        </p:nvSpPr>
        <p:spPr>
          <a:xfrm rot="2622000">
            <a:off x="1366200" y="2121480"/>
            <a:ext cx="7120080" cy="2192760"/>
          </a:xfrm>
          <a:prstGeom prst="rect">
            <a:avLst/>
          </a:prstGeom>
          <a:solidFill>
            <a:srgbClr val="595959">
              <a:alpha val="74901"/>
            </a:srgbClr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800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WTF????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