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714" r:id="rId3"/>
    <p:sldMasterId id="2147483715" r:id="rId4"/>
    <p:sldMasterId id="2147483716" r:id="rId5"/>
    <p:sldMasterId id="2147483717" r:id="rId6"/>
    <p:sldMasterId id="2147483718" r:id="rId7"/>
    <p:sldMasterId id="2147483719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</p:sldIdLst>
  <p:sldSz cy="6858000" cx="9144000"/>
  <p:notesSz cx="6858000" cy="9144000"/>
  <p:embeddedFontLst>
    <p:embeddedFont>
      <p:font typeface="Tahoma"/>
      <p:regular r:id="rId63"/>
      <p:bold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1.xml"/><Relationship Id="rId42" Type="http://schemas.openxmlformats.org/officeDocument/2006/relationships/slide" Target="slides/slide33.xml"/><Relationship Id="rId41" Type="http://schemas.openxmlformats.org/officeDocument/2006/relationships/slide" Target="slides/slide32.xml"/><Relationship Id="rId44" Type="http://schemas.openxmlformats.org/officeDocument/2006/relationships/slide" Target="slides/slide35.xml"/><Relationship Id="rId43" Type="http://schemas.openxmlformats.org/officeDocument/2006/relationships/slide" Target="slides/slide34.xml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notesMaster" Target="notesMasters/notesMaster1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9" Type="http://schemas.openxmlformats.org/officeDocument/2006/relationships/slide" Target="slides/slide40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62" Type="http://schemas.openxmlformats.org/officeDocument/2006/relationships/slide" Target="slides/slide53.xml"/><Relationship Id="rId61" Type="http://schemas.openxmlformats.org/officeDocument/2006/relationships/slide" Target="slides/slide52.xml"/><Relationship Id="rId20" Type="http://schemas.openxmlformats.org/officeDocument/2006/relationships/slide" Target="slides/slide11.xml"/><Relationship Id="rId64" Type="http://schemas.openxmlformats.org/officeDocument/2006/relationships/font" Target="fonts/Tahoma-bold.fntdata"/><Relationship Id="rId63" Type="http://schemas.openxmlformats.org/officeDocument/2006/relationships/font" Target="fonts/Tahoma-regular.fntdata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60" Type="http://schemas.openxmlformats.org/officeDocument/2006/relationships/slide" Target="slides/slide5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9" Type="http://schemas.openxmlformats.org/officeDocument/2006/relationships/slide" Target="slides/slide20.xml"/><Relationship Id="rId51" Type="http://schemas.openxmlformats.org/officeDocument/2006/relationships/slide" Target="slides/slide42.xml"/><Relationship Id="rId50" Type="http://schemas.openxmlformats.org/officeDocument/2006/relationships/slide" Target="slides/slide41.xml"/><Relationship Id="rId53" Type="http://schemas.openxmlformats.org/officeDocument/2006/relationships/slide" Target="slides/slide44.xml"/><Relationship Id="rId52" Type="http://schemas.openxmlformats.org/officeDocument/2006/relationships/slide" Target="slides/slide43.xml"/><Relationship Id="rId11" Type="http://schemas.openxmlformats.org/officeDocument/2006/relationships/slide" Target="slides/slide2.xml"/><Relationship Id="rId55" Type="http://schemas.openxmlformats.org/officeDocument/2006/relationships/slide" Target="slides/slide46.xml"/><Relationship Id="rId10" Type="http://schemas.openxmlformats.org/officeDocument/2006/relationships/slide" Target="slides/slide1.xml"/><Relationship Id="rId54" Type="http://schemas.openxmlformats.org/officeDocument/2006/relationships/slide" Target="slides/slide45.xml"/><Relationship Id="rId13" Type="http://schemas.openxmlformats.org/officeDocument/2006/relationships/slide" Target="slides/slide4.xml"/><Relationship Id="rId57" Type="http://schemas.openxmlformats.org/officeDocument/2006/relationships/slide" Target="slides/slide48.xml"/><Relationship Id="rId12" Type="http://schemas.openxmlformats.org/officeDocument/2006/relationships/slide" Target="slides/slide3.xml"/><Relationship Id="rId56" Type="http://schemas.openxmlformats.org/officeDocument/2006/relationships/slide" Target="slides/slide47.xml"/><Relationship Id="rId15" Type="http://schemas.openxmlformats.org/officeDocument/2006/relationships/slide" Target="slides/slide6.xml"/><Relationship Id="rId59" Type="http://schemas.openxmlformats.org/officeDocument/2006/relationships/slide" Target="slides/slide50.xml"/><Relationship Id="rId14" Type="http://schemas.openxmlformats.org/officeDocument/2006/relationships/slide" Target="slides/slide5.xml"/><Relationship Id="rId58" Type="http://schemas.openxmlformats.org/officeDocument/2006/relationships/slide" Target="slides/slide4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3" name="Google Shape;303;p3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0" name="Google Shape;310;p4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7" name="Google Shape;317;p5:notes"/>
          <p:cNvSpPr txBox="1"/>
          <p:nvPr>
            <p:ph idx="1"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6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5" name="Google Shape;335;p7:notes"/>
          <p:cNvSpPr txBox="1"/>
          <p:nvPr>
            <p:ph idx="1" type="body"/>
          </p:nvPr>
        </p:nvSpPr>
        <p:spPr>
          <a:xfrm>
            <a:off x="777960" y="4776840"/>
            <a:ext cx="6216120" cy="4524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image above shows the constellation Orion, which is also known in Australia as "The saucepan". The Yolngu people of the Northern territory know it as Djulpan.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8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6" name="Google Shape;346;p8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5" name="Google Shape;355;p9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0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4" name="Google Shape;364;p10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1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2" name="Google Shape;372;p11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6" name="Google Shape;386;p1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a3131a1d0_0_39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5" name="Google Shape;395;g3a3131a1d0_0_392:notes"/>
          <p:cNvSpPr txBox="1"/>
          <p:nvPr>
            <p:ph idx="1" type="body"/>
          </p:nvPr>
        </p:nvSpPr>
        <p:spPr>
          <a:xfrm>
            <a:off x="685800" y="4343400"/>
            <a:ext cx="54861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3a3131a1d0_0_392:notes"/>
          <p:cNvSpPr/>
          <p:nvPr/>
        </p:nvSpPr>
        <p:spPr>
          <a:xfrm>
            <a:off x="3884760" y="8685360"/>
            <a:ext cx="29715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3a3131a1d0_0_3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a3131a1d0_0_365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4" name="Google Shape;404;g3a3131a1d0_0_365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3a3131a1d0_0_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a3131a1d0_0_37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2" name="Google Shape;412;g3a3131a1d0_0_37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g3a3131a1d0_0_3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a3131a1d0_0_379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0" name="Google Shape;420;g3a3131a1d0_0_379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g3a3131a1d0_0_3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a3131a1d0_0_386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8" name="Google Shape;428;g3a3131a1d0_0_386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g3a3131a1d0_0_3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5" name="Google Shape;435;p13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a3131a1d0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g3a3131a1d0_0_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a3131a1d0_0_405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3" name="Google Shape;453;g3a3131a1d0_0_405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3a3131a1d0_0_4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a3131a1d0_0_41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1" name="Google Shape;461;g3a3131a1d0_0_41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g3a3131a1d0_0_4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a3131a1d0_0_419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9" name="Google Shape;469;g3a3131a1d0_0_419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3a3131a1d0_0_4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a3131a1d0_0_425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6" name="Google Shape;476;g3a3131a1d0_0_425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3a3131a1d0_0_4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a3131a1d0_0_430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2" name="Google Shape;482;g3a3131a1d0_0_430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g3a3131a1d0_0_4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a3131a1d0_0_436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9" name="Google Shape;489;g3a3131a1d0_0_436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g3a3131a1d0_0_4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a3131a1d0_0_447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1" name="Google Shape;501;g3a3131a1d0_0_447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02" name="Google Shape;502;g3a3131a1d0_0_447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a3131a1d0_0_461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6" name="Google Shape;516;g3a3131a1d0_0_461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7" name="Google Shape;517;g3a3131a1d0_0_461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a3131a1d0_0_475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1" name="Google Shape;531;g3a3131a1d0_0_475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32" name="Google Shape;532;g3a3131a1d0_0_475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4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5" name="Google Shape;545;p14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6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2" name="Google Shape;552;p16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9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9" name="Google Shape;569;p19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a3131a1d0_0_73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g3a3131a1d0_0_73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2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2" name="Google Shape;582;p32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3:notes"/>
          <p:cNvSpPr txBox="1"/>
          <p:nvPr/>
        </p:nvSpPr>
        <p:spPr>
          <a:xfrm>
            <a:off x="3881520" y="8686800"/>
            <a:ext cx="2970000" cy="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GB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24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9" name="Google Shape;589;p33:notes"/>
          <p:cNvSpPr txBox="1"/>
          <p:nvPr>
            <p:ph idx="1"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a3131a1d0_0_110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6" name="Google Shape;596;g3a3131a1d0_0_1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97" name="Google Shape;597;g3a3131a1d0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g3a3131a1d0_0_110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a3131a1d0_0_117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g3a3131a1d0_0_117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a3131a1d0_0_122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g3a3131a1d0_0_122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a3131a1d0_0_128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7" name="Google Shape;617;g3a3131a1d0_0_128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18" name="Google Shape;618;g3a3131a1d0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9" name="Google Shape;619;g3a3131a1d0_0_128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a3131a1d0_0_136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g3a3131a1d0_0_136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a3131a1d0_0_142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3" name="Google Shape;633;g3a3131a1d0_0_142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34" name="Google Shape;634;g3a3131a1d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5" name="Google Shape;635;g3a3131a1d0_0_142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a3131a1d0_0_150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g3a3131a1d0_0_150:notes"/>
          <p:cNvSpPr/>
          <p:nvPr>
            <p:ph idx="2" type="sldImg"/>
          </p:nvPr>
        </p:nvSpPr>
        <p:spPr>
          <a:xfrm>
            <a:off x="1143000" y="695325"/>
            <a:ext cx="45642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a3131a1d0_0_156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9" name="Google Shape;649;g3a3131a1d0_0_156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g3a3131a1d0_0_156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1" name="Google Shape;651;g3a3131a1d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a3131a1d0_0_169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8" name="Google Shape;658;g3a3131a1d0_0_169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9" name="Google Shape;659;g3a3131a1d0_0_169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a3131a1d0_0_175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5" name="Google Shape;665;g3a3131a1d0_0_1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66" name="Google Shape;666;g3a3131a1d0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g3a3131a1d0_0_175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a3131a1d0_0_183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4" name="Google Shape;674;g3a3131a1d0_0_183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g3a3131a1d0_0_1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76" name="Google Shape;676;g3a3131a1d0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a3131a1d0_0_191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3" name="Google Shape;683;g3a3131a1d0_0_191:notes"/>
          <p:cNvSpPr/>
          <p:nvPr>
            <p:ph idx="2" type="sldImg"/>
          </p:nvPr>
        </p:nvSpPr>
        <p:spPr>
          <a:xfrm>
            <a:off x="1143000" y="695325"/>
            <a:ext cx="4570500" cy="3427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84" name="Google Shape;684;g3a3131a1d0_0_191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a3131a1d0_0_198:notes"/>
          <p:cNvSpPr/>
          <p:nvPr>
            <p:ph idx="2" type="sldImg"/>
          </p:nvPr>
        </p:nvSpPr>
        <p:spPr>
          <a:xfrm>
            <a:off x="1144588" y="695325"/>
            <a:ext cx="4560900" cy="34212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1" name="Google Shape;691;g3a3131a1d0_0_198:notes"/>
          <p:cNvSpPr txBox="1"/>
          <p:nvPr>
            <p:ph idx="1" type="body"/>
          </p:nvPr>
        </p:nvSpPr>
        <p:spPr>
          <a:xfrm>
            <a:off x="685800" y="4343400"/>
            <a:ext cx="5478600" cy="41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2" name="Google Shape;692;g3a3131a1d0_0_198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a3131a1d0_0_205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9" name="Google Shape;699;g3a3131a1d0_0_20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00" name="Google Shape;700;g3a3131a1d0_0_205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a3131a1d0_0_214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8" name="Google Shape;708;g3a3131a1d0_0_2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09" name="Google Shape;709;g3a3131a1d0_0_214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a3131a1d0_0_302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18" name="Google Shape;718;g3a3131a1d0_0_3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19" name="Google Shape;719;g3a3131a1d0_0_302:notes"/>
          <p:cNvSpPr txBox="1"/>
          <p:nvPr>
            <p:ph idx="1" type="body"/>
          </p:nvPr>
        </p:nvSpPr>
        <p:spPr>
          <a:xfrm>
            <a:off x="685800" y="4343400"/>
            <a:ext cx="54816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a3131a1d0_0_308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5" name="Google Shape;725;g3a3131a1d0_0_30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26" name="Google Shape;726;g3a3131a1d0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g3a3131a1d0_0_308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a3131a1d0_0_315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3" name="Google Shape;733;g3a3131a1d0_0_3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34" name="Google Shape;734;g3a3131a1d0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5" name="Google Shape;735;g3a3131a1d0_0_315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a3131a1d0_0_323:notes"/>
          <p:cNvSpPr txBox="1"/>
          <p:nvPr>
            <p:ph idx="12" type="sldNum"/>
          </p:nvPr>
        </p:nvSpPr>
        <p:spPr>
          <a:xfrm>
            <a:off x="3881438" y="8686800"/>
            <a:ext cx="2967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fld id="{00000000-1234-1234-1234-123412341234}" type="slidenum">
              <a:rPr lang="en-GB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2" name="Google Shape;742;g3a3131a1d0_0_3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43" name="Google Shape;743;g3a3131a1d0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g3a3131a1d0_0_323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2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idx="1" type="subTitle"/>
          </p:nvPr>
        </p:nvSpPr>
        <p:spPr>
          <a:xfrm>
            <a:off x="457200" y="122400"/>
            <a:ext cx="8229240" cy="2964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" name="Google Shape;28;p8"/>
          <p:cNvSpPr txBox="1"/>
          <p:nvPr>
            <p:ph idx="2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8"/>
          <p:cNvSpPr txBox="1"/>
          <p:nvPr>
            <p:ph idx="3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4" name="Google Shape;34;p9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9" name="Google Shape;39;p10"/>
          <p:cNvSpPr txBox="1"/>
          <p:nvPr>
            <p:ph idx="3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457200" y="83808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4" name="Google Shape;54;p13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13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6" name="Google Shape;66;p16"/>
          <p:cNvSpPr txBox="1"/>
          <p:nvPr>
            <p:ph idx="1" type="subTitle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3" name="Google Shape;73;p18"/>
          <p:cNvSpPr txBox="1"/>
          <p:nvPr>
            <p:ph idx="2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/>
          <p:nvPr>
            <p:ph idx="1" type="subTitle"/>
          </p:nvPr>
        </p:nvSpPr>
        <p:spPr>
          <a:xfrm>
            <a:off x="457200" y="122400"/>
            <a:ext cx="8229240" cy="2964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1" name="Google Shape;81;p21"/>
          <p:cNvSpPr txBox="1"/>
          <p:nvPr>
            <p:ph idx="2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2" name="Google Shape;82;p21"/>
          <p:cNvSpPr txBox="1"/>
          <p:nvPr>
            <p:ph idx="3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6" name="Google Shape;86;p22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7" name="Google Shape;87;p22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0" name="Google Shape;90;p23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1" name="Google Shape;91;p23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2" name="Google Shape;92;p23"/>
          <p:cNvSpPr txBox="1"/>
          <p:nvPr>
            <p:ph idx="3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5" name="Google Shape;95;p24"/>
          <p:cNvSpPr txBox="1"/>
          <p:nvPr>
            <p:ph idx="1" type="body"/>
          </p:nvPr>
        </p:nvSpPr>
        <p:spPr>
          <a:xfrm>
            <a:off x="457200" y="83808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6" name="Google Shape;96;p24"/>
          <p:cNvSpPr txBox="1"/>
          <p:nvPr>
            <p:ph idx="2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9" name="Google Shape;99;p25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0" name="Google Shape;100;p25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1" name="Google Shape;101;p25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2" name="Google Shape;102;p25"/>
          <p:cNvSpPr txBox="1"/>
          <p:nvPr>
            <p:ph idx="4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5" name="Google Shape;105;p26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6" name="Google Shape;106;p26"/>
          <p:cNvSpPr txBox="1"/>
          <p:nvPr>
            <p:ph idx="2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7" name="Google Shape;107;p26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9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6" name="Google Shape;116;p29"/>
          <p:cNvSpPr txBox="1"/>
          <p:nvPr>
            <p:ph idx="1" type="subTitle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0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9" name="Google Shape;119;p30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1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2" name="Google Shape;122;p31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3" name="Google Shape;123;p31"/>
          <p:cNvSpPr txBox="1"/>
          <p:nvPr>
            <p:ph idx="2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 txBox="1"/>
          <p:nvPr>
            <p:ph idx="1" type="subTitle"/>
          </p:nvPr>
        </p:nvSpPr>
        <p:spPr>
          <a:xfrm>
            <a:off x="457200" y="122400"/>
            <a:ext cx="8229240" cy="2964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0" name="Google Shape;130;p34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1" name="Google Shape;131;p34"/>
          <p:cNvSpPr txBox="1"/>
          <p:nvPr>
            <p:ph idx="2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2" name="Google Shape;132;p34"/>
          <p:cNvSpPr txBox="1"/>
          <p:nvPr>
            <p:ph idx="3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5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5" name="Google Shape;135;p35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6" name="Google Shape;136;p35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7" name="Google Shape;137;p35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0" name="Google Shape;140;p36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1" name="Google Shape;141;p36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2" name="Google Shape;142;p36"/>
          <p:cNvSpPr txBox="1"/>
          <p:nvPr>
            <p:ph idx="3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7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5" name="Google Shape;145;p37"/>
          <p:cNvSpPr txBox="1"/>
          <p:nvPr>
            <p:ph idx="1" type="body"/>
          </p:nvPr>
        </p:nvSpPr>
        <p:spPr>
          <a:xfrm>
            <a:off x="457200" y="83808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6" name="Google Shape;146;p37"/>
          <p:cNvSpPr txBox="1"/>
          <p:nvPr>
            <p:ph idx="2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8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9" name="Google Shape;149;p38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0" name="Google Shape;150;p38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1" name="Google Shape;151;p38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2" name="Google Shape;152;p38"/>
          <p:cNvSpPr txBox="1"/>
          <p:nvPr>
            <p:ph idx="4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9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5" name="Google Shape;155;p39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6" name="Google Shape;156;p39"/>
          <p:cNvSpPr txBox="1"/>
          <p:nvPr>
            <p:ph idx="2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7" name="Google Shape;157;p39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  <p:sp>
        <p:nvSpPr>
          <p:cNvPr id="158" name="Google Shape;158;p39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1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3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0" name="Google Shape;170;p43"/>
          <p:cNvSpPr txBox="1"/>
          <p:nvPr>
            <p:ph idx="1" type="subTitle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4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3" name="Google Shape;173;p44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5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6" name="Google Shape;176;p45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7" name="Google Shape;177;p45"/>
          <p:cNvSpPr txBox="1"/>
          <p:nvPr>
            <p:ph idx="2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6"/>
          <p:cNvSpPr txBox="1"/>
          <p:nvPr>
            <p:ph idx="1" type="subTitle"/>
          </p:nvPr>
        </p:nvSpPr>
        <p:spPr>
          <a:xfrm>
            <a:off x="457200" y="122400"/>
            <a:ext cx="8229240" cy="2964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7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2" name="Google Shape;182;p47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3" name="Google Shape;183;p47"/>
          <p:cNvSpPr txBox="1"/>
          <p:nvPr>
            <p:ph idx="2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4" name="Google Shape;184;p47"/>
          <p:cNvSpPr txBox="1"/>
          <p:nvPr>
            <p:ph idx="3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8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7" name="Google Shape;187;p48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8" name="Google Shape;188;p48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9" name="Google Shape;189;p48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9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2" name="Google Shape;192;p49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3" name="Google Shape;193;p49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4" name="Google Shape;194;p49"/>
          <p:cNvSpPr txBox="1"/>
          <p:nvPr>
            <p:ph idx="3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0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7" name="Google Shape;197;p50"/>
          <p:cNvSpPr txBox="1"/>
          <p:nvPr>
            <p:ph idx="1" type="body"/>
          </p:nvPr>
        </p:nvSpPr>
        <p:spPr>
          <a:xfrm>
            <a:off x="457200" y="83808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98" name="Google Shape;198;p50"/>
          <p:cNvSpPr txBox="1"/>
          <p:nvPr>
            <p:ph idx="2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1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1" name="Google Shape;201;p51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2" name="Google Shape;202;p51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3" name="Google Shape;203;p51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4" name="Google Shape;204;p51"/>
          <p:cNvSpPr txBox="1"/>
          <p:nvPr>
            <p:ph idx="4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2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7" name="Google Shape;207;p52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8" name="Google Shape;208;p52"/>
          <p:cNvSpPr txBox="1"/>
          <p:nvPr>
            <p:ph idx="2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9" name="Google Shape;209;p52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52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5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9" name="Google Shape;219;p55"/>
          <p:cNvSpPr txBox="1"/>
          <p:nvPr>
            <p:ph idx="1" type="subTitle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6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2" name="Google Shape;222;p56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7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5" name="Google Shape;225;p57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6" name="Google Shape;226;p57"/>
          <p:cNvSpPr txBox="1"/>
          <p:nvPr>
            <p:ph idx="2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8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9"/>
          <p:cNvSpPr txBox="1"/>
          <p:nvPr>
            <p:ph idx="1" type="subTitle"/>
          </p:nvPr>
        </p:nvSpPr>
        <p:spPr>
          <a:xfrm>
            <a:off x="457200" y="122400"/>
            <a:ext cx="8229240" cy="2964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0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3" name="Google Shape;233;p60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4" name="Google Shape;234;p60"/>
          <p:cNvSpPr txBox="1"/>
          <p:nvPr>
            <p:ph idx="2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5" name="Google Shape;235;p60"/>
          <p:cNvSpPr txBox="1"/>
          <p:nvPr>
            <p:ph idx="3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61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8" name="Google Shape;238;p61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9" name="Google Shape;239;p61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0" name="Google Shape;240;p61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2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3" name="Google Shape;243;p62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4" name="Google Shape;244;p62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5" name="Google Shape;245;p62"/>
          <p:cNvSpPr txBox="1"/>
          <p:nvPr>
            <p:ph idx="3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3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8" name="Google Shape;248;p63"/>
          <p:cNvSpPr txBox="1"/>
          <p:nvPr>
            <p:ph idx="1" type="body"/>
          </p:nvPr>
        </p:nvSpPr>
        <p:spPr>
          <a:xfrm>
            <a:off x="457200" y="83808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9" name="Google Shape;249;p63"/>
          <p:cNvSpPr txBox="1"/>
          <p:nvPr>
            <p:ph idx="2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64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2" name="Google Shape;252;p64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3" name="Google Shape;253;p64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4" name="Google Shape;254;p64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5" name="Google Shape;255;p64"/>
          <p:cNvSpPr txBox="1"/>
          <p:nvPr>
            <p:ph idx="4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65"/>
          <p:cNvSpPr txBox="1"/>
          <p:nvPr>
            <p:ph type="title"/>
          </p:nvPr>
        </p:nvSpPr>
        <p:spPr>
          <a:xfrm>
            <a:off x="457200" y="114480"/>
            <a:ext cx="8229240" cy="65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8" name="Google Shape;258;p65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9" name="Google Shape;259;p65"/>
          <p:cNvSpPr txBox="1"/>
          <p:nvPr>
            <p:ph idx="2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60" name="Google Shape;260;p65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  <p:sp>
        <p:nvSpPr>
          <p:cNvPr id="261" name="Google Shape;261;p65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7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9" name="Google Shape;269;p67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0" name="Google Shape;270;p6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1" name="Google Shape;271;p6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ASTR106 – Lecture 1</a:t>
            </a: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8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4" name="Google Shape;274;p6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5" name="Google Shape;275;p6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ASTR106 – Lecture 1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68"/>
          <p:cNvSpPr txBox="1"/>
          <p:nvPr>
            <p:ph idx="11" type="ftr"/>
          </p:nvPr>
        </p:nvSpPr>
        <p:spPr>
          <a:xfrm>
            <a:off x="2819400" y="6492875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69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9" name="Google Shape;279;p6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0" name="Google Shape;280;p69"/>
          <p:cNvSpPr txBox="1"/>
          <p:nvPr>
            <p:ph idx="11" type="ftr"/>
          </p:nvPr>
        </p:nvSpPr>
        <p:spPr>
          <a:xfrm>
            <a:off x="2819400" y="6492875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0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83" name="Google Shape;283;p70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4" name="Google Shape;284;p70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5" name="Google Shape;285;p7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6" name="Google Shape;286;p7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ASTR106 – Lecture 1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70"/>
          <p:cNvSpPr txBox="1"/>
          <p:nvPr>
            <p:ph idx="11" type="ftr"/>
          </p:nvPr>
        </p:nvSpPr>
        <p:spPr>
          <a:xfrm>
            <a:off x="2819400" y="6492875"/>
            <a:ext cx="3581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">
  <p:cSld name="Custom Layout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71"/>
          <p:cNvSpPr txBox="1"/>
          <p:nvPr>
            <p:ph type="title"/>
          </p:nvPr>
        </p:nvSpPr>
        <p:spPr>
          <a:xfrm>
            <a:off x="0" y="0"/>
            <a:ext cx="91344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0" name="Google Shape;290;p71"/>
          <p:cNvSpPr txBox="1"/>
          <p:nvPr>
            <p:ph idx="10" type="dt"/>
          </p:nvPr>
        </p:nvSpPr>
        <p:spPr>
          <a:xfrm>
            <a:off x="457200" y="6245225"/>
            <a:ext cx="21240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7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3" name="Google Shape;293;p7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3" Type="http://schemas.openxmlformats.org/officeDocument/2006/relationships/theme" Target="../theme/theme6.xml"/><Relationship Id="rId1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9.xml"/><Relationship Id="rId2" Type="http://schemas.openxmlformats.org/officeDocument/2006/relationships/slideLayout" Target="../slideLayouts/slideLayout50.xml"/><Relationship Id="rId3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6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ASTR106 – Lecture 1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4"/>
          <p:cNvSpPr txBox="1"/>
          <p:nvPr>
            <p:ph type="title"/>
          </p:nvPr>
        </p:nvSpPr>
        <p:spPr>
          <a:xfrm>
            <a:off x="457200" y="272880"/>
            <a:ext cx="8224560" cy="11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457200" y="6246720"/>
            <a:ext cx="212544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127320" y="6246720"/>
            <a:ext cx="289368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556320" y="6246720"/>
            <a:ext cx="212544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type="title"/>
          </p:nvPr>
        </p:nvSpPr>
        <p:spPr>
          <a:xfrm>
            <a:off x="0" y="0"/>
            <a:ext cx="9134280" cy="676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1" name="Google Shape;111;p27"/>
          <p:cNvSpPr txBox="1"/>
          <p:nvPr>
            <p:ph idx="10" type="dt"/>
          </p:nvPr>
        </p:nvSpPr>
        <p:spPr>
          <a:xfrm>
            <a:off x="457200" y="6245280"/>
            <a:ext cx="2123640" cy="4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0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1" name="Google Shape;161;p40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2" name="Google Shape;162;p40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ASTR106 – Lecture 1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40"/>
          <p:cNvSpPr txBox="1"/>
          <p:nvPr>
            <p:ph idx="11" type="ftr"/>
          </p:nvPr>
        </p:nvSpPr>
        <p:spPr>
          <a:xfrm>
            <a:off x="2819520" y="6492960"/>
            <a:ext cx="35809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4" name="Google Shape;164;p40"/>
          <p:cNvSpPr txBox="1"/>
          <p:nvPr>
            <p:ph idx="1"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3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3" name="Google Shape;213;p53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53"/>
          <p:cNvSpPr txBox="1"/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5" name="Google Shape;215;p53"/>
          <p:cNvSpPr txBox="1"/>
          <p:nvPr>
            <p:ph idx="1"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6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4" name="Google Shape;264;p66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5" name="Google Shape;265;p6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6" name="Google Shape;266;p6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ASTR106 – Lecture 1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Relationship Id="rId4" Type="http://schemas.openxmlformats.org/officeDocument/2006/relationships/image" Target="../media/image1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image" Target="../media/image24.jpg"/><Relationship Id="rId5" Type="http://schemas.openxmlformats.org/officeDocument/2006/relationships/image" Target="../media/image2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astro.unl.edu/naap/motion2/animations/ce_hc.html" TargetMode="External"/><Relationship Id="rId4" Type="http://schemas.openxmlformats.org/officeDocument/2006/relationships/hyperlink" Target="http://www.solarsystemscope.com/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3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9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gif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7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7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2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9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760" y="-23760"/>
            <a:ext cx="10767600" cy="68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73"/>
          <p:cNvSpPr txBox="1"/>
          <p:nvPr/>
        </p:nvSpPr>
        <p:spPr>
          <a:xfrm>
            <a:off x="0" y="5769000"/>
            <a:ext cx="9753120" cy="1469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Motion of the Sky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4"/>
          <p:cNvSpPr txBox="1"/>
          <p:nvPr/>
        </p:nvSpPr>
        <p:spPr>
          <a:xfrm>
            <a:off x="0" y="0"/>
            <a:ext cx="9134280" cy="676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1425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Lecture 1 Review (Where are we?)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74"/>
          <p:cNvPicPr preferRelativeResize="0"/>
          <p:nvPr/>
        </p:nvPicPr>
        <p:blipFill rotWithShape="1">
          <a:blip r:embed="rId3">
            <a:alphaModFix/>
          </a:blip>
          <a:srcRect b="13482" l="4508" r="4508" t="5616"/>
          <a:stretch/>
        </p:blipFill>
        <p:spPr>
          <a:xfrm>
            <a:off x="0" y="722160"/>
            <a:ext cx="9143640" cy="613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75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The Night Sky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75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Goals for Today: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1) What does the Universe look like from Earth?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2) What are constellation</a:t>
            </a:r>
            <a:r>
              <a:rPr lang="en-GB" sz="3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3) What is the Celestial Sphere?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4) </a:t>
            </a:r>
            <a:r>
              <a:rPr b="0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How does the sky move</a:t>
            </a:r>
            <a:r>
              <a:rPr lang="en-GB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(daily)?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Words to know: </a:t>
            </a:r>
            <a:r>
              <a:rPr b="0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Asterism, celestial north and south poles, horizon, zenith, altitude, circumpolar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76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1425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What does the Universe look like from Earth?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76"/>
          <p:cNvSpPr txBox="1"/>
          <p:nvPr/>
        </p:nvSpPr>
        <p:spPr>
          <a:xfrm>
            <a:off x="457200" y="1371600"/>
            <a:ext cx="3573000" cy="4266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With the naked eye, we can see more than 2,000 stars.  We can also see the Milky Way, most of the planets, many comets, a whole bunch of satellites, and some galaxies.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76"/>
          <p:cNvPicPr preferRelativeResize="0"/>
          <p:nvPr/>
        </p:nvPicPr>
        <p:blipFill rotWithShape="1">
          <a:blip r:embed="rId3">
            <a:alphaModFix/>
          </a:blip>
          <a:srcRect b="32359" l="24004" r="22000" t="1499"/>
          <a:stretch/>
        </p:blipFill>
        <p:spPr>
          <a:xfrm>
            <a:off x="4030560" y="1371600"/>
            <a:ext cx="4571640" cy="4114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7"/>
          <p:cNvSpPr/>
          <p:nvPr/>
        </p:nvSpPr>
        <p:spPr>
          <a:xfrm>
            <a:off x="457200" y="826920"/>
            <a:ext cx="8229240" cy="3058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77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2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Constellations – Modern</a:t>
            </a:r>
            <a:r>
              <a:rPr b="1" lang="en-GB" sz="42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GB" sz="42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Definition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77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94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0" i="0" lang="en-GB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constellation</a:t>
            </a: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is a loose grouping of stars that appear close together in the night sky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94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 ancient times, they included only bright stars.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94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Today, there are an agreed-upon set of 88 constellations that together divide the entire sky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5000" lvl="2" marL="1139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Times New Roman"/>
              <a:buChar char="•"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Like a country boundary, “the star's address” </a:t>
            </a:r>
            <a:endParaRPr b="0" i="0" sz="20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920" y="3886200"/>
            <a:ext cx="4343040" cy="2871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0520" y="3886200"/>
            <a:ext cx="4250880" cy="2895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78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Constellations Culturally Defined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2880" y="2560680"/>
            <a:ext cx="2971440" cy="4114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560" y="2514600"/>
            <a:ext cx="2838240" cy="416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78"/>
          <p:cNvPicPr preferRelativeResize="0"/>
          <p:nvPr/>
        </p:nvPicPr>
        <p:blipFill rotWithShape="1">
          <a:blip r:embed="rId5">
            <a:alphaModFix/>
          </a:blip>
          <a:srcRect b="24994" l="0" r="0" t="0"/>
          <a:stretch/>
        </p:blipFill>
        <p:spPr>
          <a:xfrm>
            <a:off x="2801880" y="2125800"/>
            <a:ext cx="3428640" cy="457164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78"/>
          <p:cNvSpPr/>
          <p:nvPr/>
        </p:nvSpPr>
        <p:spPr>
          <a:xfrm>
            <a:off x="84240" y="1058760"/>
            <a:ext cx="8959320" cy="458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Constellations have been defined by many different cultures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78"/>
          <p:cNvSpPr/>
          <p:nvPr/>
        </p:nvSpPr>
        <p:spPr>
          <a:xfrm>
            <a:off x="457200" y="1600200"/>
            <a:ext cx="1547280" cy="712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Orion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79"/>
          <p:cNvSpPr txBox="1"/>
          <p:nvPr/>
        </p:nvSpPr>
        <p:spPr>
          <a:xfrm>
            <a:off x="0" y="0"/>
            <a:ext cx="9134280" cy="676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Ancient Constellations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79"/>
          <p:cNvSpPr/>
          <p:nvPr/>
        </p:nvSpPr>
        <p:spPr>
          <a:xfrm>
            <a:off x="228600" y="914400"/>
            <a:ext cx="8686440" cy="495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1" name="Google Shape;351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040" y="4427640"/>
            <a:ext cx="8685000" cy="1961640"/>
          </a:xfrm>
          <a:prstGeom prst="rect">
            <a:avLst/>
          </a:prstGeom>
          <a:noFill/>
          <a:ln cap="flat" cmpd="sng" w="284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352" name="Google Shape;352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92320" y="855720"/>
            <a:ext cx="5036760" cy="3357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80"/>
          <p:cNvSpPr/>
          <p:nvPr/>
        </p:nvSpPr>
        <p:spPr>
          <a:xfrm>
            <a:off x="349200" y="91584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80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Asterisms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80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An </a:t>
            </a:r>
            <a:r>
              <a:rPr b="0" i="0" lang="en-GB" sz="2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asterism</a:t>
            </a:r>
            <a:r>
              <a:rPr b="0" i="0" lang="en-GB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is a less formally defined grouping of stars, that may be a part of one or more constellations;  for example, the Big Dipper in Ursa Major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1" name="Google Shape;361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5640" y="2224080"/>
            <a:ext cx="6443280" cy="4404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0" y="914400"/>
            <a:ext cx="5403600" cy="571464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81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2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Constellations Are Not Real Groups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81"/>
          <p:cNvSpPr txBox="1"/>
          <p:nvPr/>
        </p:nvSpPr>
        <p:spPr>
          <a:xfrm>
            <a:off x="533520" y="838080"/>
            <a:ext cx="312372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stars in constellations and asterisms are not necessarily physically close to each other.  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82"/>
          <p:cNvPicPr preferRelativeResize="0"/>
          <p:nvPr/>
        </p:nvPicPr>
        <p:blipFill rotWithShape="1">
          <a:blip r:embed="rId3">
            <a:alphaModFix/>
          </a:blip>
          <a:srcRect b="-17810" l="461" r="461" t="16856"/>
          <a:stretch/>
        </p:blipFill>
        <p:spPr>
          <a:xfrm>
            <a:off x="2133720" y="1020960"/>
            <a:ext cx="4800240" cy="484596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82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The Celestial Sphere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82"/>
          <p:cNvSpPr txBox="1"/>
          <p:nvPr/>
        </p:nvSpPr>
        <p:spPr>
          <a:xfrm>
            <a:off x="606600" y="5637240"/>
            <a:ext cx="8537040" cy="9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0" i="0" lang="en-GB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celestial sphere </a:t>
            </a: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is a </a:t>
            </a:r>
            <a:r>
              <a:rPr b="0" i="1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model</a:t>
            </a: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of the sky that helps us visualize the location and motion of stars.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8" name="Google Shape;378;p82"/>
          <p:cNvCxnSpPr/>
          <p:nvPr/>
        </p:nvCxnSpPr>
        <p:spPr>
          <a:xfrm flipH="1" rot="10800000">
            <a:off x="4456080" y="3708720"/>
            <a:ext cx="1440" cy="115272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9" name="Google Shape;379;p82"/>
          <p:cNvCxnSpPr/>
          <p:nvPr/>
        </p:nvCxnSpPr>
        <p:spPr>
          <a:xfrm flipH="1">
            <a:off x="3993840" y="4856760"/>
            <a:ext cx="466920" cy="457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0" name="Google Shape;380;p82"/>
          <p:cNvCxnSpPr/>
          <p:nvPr/>
        </p:nvCxnSpPr>
        <p:spPr>
          <a:xfrm rot="10800000">
            <a:off x="4451040" y="4851720"/>
            <a:ext cx="466920" cy="46692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1" name="Google Shape;381;p82"/>
          <p:cNvCxnSpPr/>
          <p:nvPr/>
        </p:nvCxnSpPr>
        <p:spPr>
          <a:xfrm flipH="1" rot="10800000">
            <a:off x="4456080" y="3708720"/>
            <a:ext cx="685800" cy="46692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2" name="Google Shape;382;p82"/>
          <p:cNvCxnSpPr/>
          <p:nvPr/>
        </p:nvCxnSpPr>
        <p:spPr>
          <a:xfrm rot="10800000">
            <a:off x="3536640" y="3937320"/>
            <a:ext cx="924120" cy="23832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3" name="Google Shape;383;p82"/>
          <p:cNvSpPr/>
          <p:nvPr/>
        </p:nvSpPr>
        <p:spPr>
          <a:xfrm>
            <a:off x="3998880" y="2799360"/>
            <a:ext cx="914040" cy="914040"/>
          </a:xfrm>
          <a:prstGeom prst="smileyFace">
            <a:avLst>
              <a:gd fmla="val 4653" name="adj"/>
            </a:avLst>
          </a:prstGeom>
          <a:solidFill>
            <a:srgbClr val="C0C0C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83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The Celestial Sphere is not Real!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2057400"/>
            <a:ext cx="4238280" cy="458424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83"/>
          <p:cNvSpPr/>
          <p:nvPr/>
        </p:nvSpPr>
        <p:spPr>
          <a:xfrm>
            <a:off x="241200" y="1062000"/>
            <a:ext cx="8829360" cy="515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It is a model - the stars are not literally on a sphere.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2" name="Google Shape;392;p83"/>
          <p:cNvPicPr preferRelativeResize="0"/>
          <p:nvPr/>
        </p:nvPicPr>
        <p:blipFill rotWithShape="1">
          <a:blip r:embed="rId4">
            <a:alphaModFix/>
          </a:blip>
          <a:srcRect b="12802" l="0" r="0" t="0"/>
          <a:stretch/>
        </p:blipFill>
        <p:spPr>
          <a:xfrm>
            <a:off x="4398840" y="1636560"/>
            <a:ext cx="4721040" cy="4952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4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Earth Rotates on its Axis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84"/>
          <p:cNvSpPr txBox="1"/>
          <p:nvPr/>
        </p:nvSpPr>
        <p:spPr>
          <a:xfrm>
            <a:off x="4578480" y="731880"/>
            <a:ext cx="4565100" cy="59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There are two main motions that affect what we see in the sky: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Motion #1: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Earth rotates on its axis.  This causes stars to appear to rotate around the north and south </a:t>
            </a:r>
            <a:r>
              <a:rPr b="0" i="1" lang="en-GB" sz="2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celestial</a:t>
            </a:r>
            <a:r>
              <a:rPr b="0" i="0" lang="en-GB" sz="2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poles.  The complete rotation of each star takes 24 hours.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(Motion #2 </a:t>
            </a:r>
            <a:r>
              <a:rPr lang="en-GB" sz="2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is due to the revolution of the Earth</a:t>
            </a:r>
            <a:r>
              <a:rPr b="0" i="0" lang="en-GB" sz="2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1" name="Google Shape;40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760" y="851040"/>
            <a:ext cx="4028760" cy="5552640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5"/>
          <p:cNvSpPr txBox="1"/>
          <p:nvPr/>
        </p:nvSpPr>
        <p:spPr>
          <a:xfrm>
            <a:off x="0" y="0"/>
            <a:ext cx="91344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Looking North (from the Northern Hemisphere)</a:t>
            </a:r>
            <a:endParaRPr b="0" sz="3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880" y="830160"/>
            <a:ext cx="7954560" cy="490356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85"/>
          <p:cNvSpPr/>
          <p:nvPr/>
        </p:nvSpPr>
        <p:spPr>
          <a:xfrm>
            <a:off x="457200" y="5791320"/>
            <a:ext cx="8229300" cy="9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 of these stars are </a:t>
            </a:r>
            <a:r>
              <a:rPr b="1" lang="en-GB" sz="2800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circumpolar</a:t>
            </a:r>
            <a:r>
              <a:rPr b="0" lang="en-GB" sz="2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never rising or setting.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86"/>
          <p:cNvSpPr txBox="1"/>
          <p:nvPr/>
        </p:nvSpPr>
        <p:spPr>
          <a:xfrm>
            <a:off x="0" y="0"/>
            <a:ext cx="91344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Looking East (from the Northern Hemisphere)</a:t>
            </a:r>
            <a:endParaRPr b="0" sz="3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6" name="Google Shape;416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80" y="803520"/>
            <a:ext cx="9599400" cy="534168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86"/>
          <p:cNvSpPr/>
          <p:nvPr/>
        </p:nvSpPr>
        <p:spPr>
          <a:xfrm>
            <a:off x="1736274" y="6250325"/>
            <a:ext cx="63342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600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Stars rise in the East….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87"/>
          <p:cNvSpPr txBox="1"/>
          <p:nvPr/>
        </p:nvSpPr>
        <p:spPr>
          <a:xfrm>
            <a:off x="0" y="0"/>
            <a:ext cx="91344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Looking South (from the Northern Hemisphere)</a:t>
            </a:r>
            <a:endParaRPr b="0" sz="3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4" name="Google Shape;424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8600" y="775440"/>
            <a:ext cx="9659520" cy="548604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87"/>
          <p:cNvSpPr/>
          <p:nvPr/>
        </p:nvSpPr>
        <p:spPr>
          <a:xfrm>
            <a:off x="476640" y="6248520"/>
            <a:ext cx="81546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Pass through the South and set in the West.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88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VIDEOS!!!!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88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http://www.youtube.com/watch?v=3V3rmDG5J8A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http://www.youtube.com/watch?v=uHcRPJFR47Q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http://www.youtube.com/watch?v=ANAmiuAkyGQ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89"/>
          <p:cNvSpPr txBox="1"/>
          <p:nvPr/>
        </p:nvSpPr>
        <p:spPr>
          <a:xfrm>
            <a:off x="0" y="0"/>
            <a:ext cx="9134280" cy="676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Celestial Sphere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9" name="Google Shape;439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825480"/>
            <a:ext cx="7772040" cy="580356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89"/>
          <p:cNvSpPr/>
          <p:nvPr/>
        </p:nvSpPr>
        <p:spPr>
          <a:xfrm>
            <a:off x="4222800" y="843120"/>
            <a:ext cx="1142640" cy="456840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89"/>
          <p:cNvSpPr/>
          <p:nvPr/>
        </p:nvSpPr>
        <p:spPr>
          <a:xfrm>
            <a:off x="7086600" y="1757520"/>
            <a:ext cx="1142640" cy="1142640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89"/>
          <p:cNvSpPr/>
          <p:nvPr/>
        </p:nvSpPr>
        <p:spPr>
          <a:xfrm>
            <a:off x="914400" y="4908600"/>
            <a:ext cx="1142640" cy="1142640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89"/>
          <p:cNvSpPr/>
          <p:nvPr/>
        </p:nvSpPr>
        <p:spPr>
          <a:xfrm>
            <a:off x="4800600" y="3948120"/>
            <a:ext cx="1142640" cy="456840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89"/>
          <p:cNvSpPr/>
          <p:nvPr/>
        </p:nvSpPr>
        <p:spPr>
          <a:xfrm>
            <a:off x="2887560" y="2514600"/>
            <a:ext cx="1383840" cy="1828440"/>
          </a:xfrm>
          <a:prstGeom prst="ellipse">
            <a:avLst/>
          </a:prstGeom>
          <a:noFill/>
          <a:ln cap="flat" cmpd="sng" w="54700">
            <a:solidFill>
              <a:srgbClr val="DC2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90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Object Rise/Set Directions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90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1) The direction an object rises determines where it sets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		An object rising due East will set due West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		An object rising South-East will set in the South-West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4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		An object rising North-East will set North-West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2) The direction an object rises determines the amount of time it is visible.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0" y="2585880"/>
            <a:ext cx="4717799" cy="378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91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91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Which direction is the observer facing in this picture (photo was taken from the northern hemisphere)?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North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East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South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West 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0" y="2585880"/>
            <a:ext cx="4717799" cy="378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92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92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Which direction is the observer facing in this picture (photo was taken from the northern hemisphere)?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Noto Sans Symbols"/>
              <a:buAutoNum type="alphaLcParenR"/>
            </a:pPr>
            <a:r>
              <a:rPr b="0" lang="en-GB" sz="3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North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East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South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West 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93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In your Lecture-Tutorials Book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93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Do “Position”, page 1, #1-9, 11 (skip #10)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Work in pairs or small groups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Ask other groups for help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Have fun!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I'll give you ~10 min.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2160" y="963720"/>
            <a:ext cx="5358960" cy="5665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95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More!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95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Lecture-Tutorials “Motion” #1-6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96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LT - Motion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3" name="Google Shape;493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040" y="2664000"/>
            <a:ext cx="4238280" cy="2263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4920" y="1555920"/>
            <a:ext cx="4167000" cy="447948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96"/>
          <p:cNvSpPr/>
          <p:nvPr/>
        </p:nvSpPr>
        <p:spPr>
          <a:xfrm>
            <a:off x="2438280" y="3740040"/>
            <a:ext cx="2599918" cy="663121"/>
          </a:xfrm>
          <a:custGeom>
            <a:pathLst>
              <a:path extrusionOk="0" h="1845" w="7224">
                <a:moveTo>
                  <a:pt x="0" y="1844"/>
                </a:moveTo>
                <a:lnTo>
                  <a:pt x="7223" y="0"/>
                </a:lnTo>
              </a:path>
            </a:pathLst>
          </a:custGeom>
          <a:noFill/>
          <a:ln cap="flat" cmpd="sng" w="54700">
            <a:solidFill>
              <a:srgbClr val="FF333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96"/>
          <p:cNvSpPr/>
          <p:nvPr/>
        </p:nvSpPr>
        <p:spPr>
          <a:xfrm>
            <a:off x="2514600" y="2387520"/>
            <a:ext cx="4190752" cy="358559"/>
          </a:xfrm>
          <a:custGeom>
            <a:pathLst>
              <a:path extrusionOk="0" h="998" w="11643">
                <a:moveTo>
                  <a:pt x="0" y="997"/>
                </a:moveTo>
                <a:lnTo>
                  <a:pt x="11642" y="0"/>
                </a:lnTo>
              </a:path>
            </a:pathLst>
          </a:custGeom>
          <a:noFill/>
          <a:ln cap="flat" cmpd="sng" w="54700">
            <a:solidFill>
              <a:srgbClr val="FF333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7" name="Google Shape;497;p96"/>
          <p:cNvSpPr/>
          <p:nvPr/>
        </p:nvSpPr>
        <p:spPr>
          <a:xfrm>
            <a:off x="1638360" y="3092400"/>
            <a:ext cx="4543213" cy="520201"/>
          </a:xfrm>
          <a:custGeom>
            <a:pathLst>
              <a:path extrusionOk="0" h="1448" w="12621">
                <a:moveTo>
                  <a:pt x="0" y="1447"/>
                </a:moveTo>
                <a:lnTo>
                  <a:pt x="12620" y="0"/>
                </a:lnTo>
              </a:path>
            </a:pathLst>
          </a:custGeom>
          <a:noFill/>
          <a:ln cap="flat" cmpd="sng" w="54700">
            <a:solidFill>
              <a:srgbClr val="FF333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p96"/>
          <p:cNvSpPr/>
          <p:nvPr/>
        </p:nvSpPr>
        <p:spPr>
          <a:xfrm>
            <a:off x="3267000" y="2911320"/>
            <a:ext cx="2647435" cy="701282"/>
          </a:xfrm>
          <a:custGeom>
            <a:pathLst>
              <a:path extrusionOk="0" h="1951" w="7357">
                <a:moveTo>
                  <a:pt x="0" y="1950"/>
                </a:moveTo>
                <a:lnTo>
                  <a:pt x="7356" y="0"/>
                </a:lnTo>
              </a:path>
            </a:pathLst>
          </a:custGeom>
          <a:noFill/>
          <a:ln cap="flat" cmpd="sng" w="54700">
            <a:solidFill>
              <a:srgbClr val="FF3333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97"/>
          <p:cNvSpPr txBox="1"/>
          <p:nvPr/>
        </p:nvSpPr>
        <p:spPr>
          <a:xfrm>
            <a:off x="0" y="654050"/>
            <a:ext cx="8915400" cy="56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Autofit/>
          </a:bodyPr>
          <a:lstStyle/>
          <a:p>
            <a:pPr indent="-508000" lvl="0" marL="5143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t/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97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Clicker Quiz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97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635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Please put these rising stars in order from least time above horizon to most time (A is circumpolar)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Times New Roman"/>
              <a:buAutoNum type="alphaLcParenR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A, B, C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Times New Roman"/>
              <a:buAutoNum type="alphaLcParenR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C, A, B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Times New Roman"/>
              <a:buAutoNum type="alphaLcParenR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B, A, C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Times New Roman"/>
              <a:buAutoNum type="alphaLcParenR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C, B, A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Times New Roman"/>
              <a:buAutoNum type="alphaLcParenR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A, C, B</a:t>
            </a:r>
            <a:endParaRPr b="0" i="0" sz="2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7" name="Google Shape;507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8400" y="2303171"/>
            <a:ext cx="6477000" cy="4305592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97"/>
          <p:cNvSpPr/>
          <p:nvPr/>
        </p:nvSpPr>
        <p:spPr>
          <a:xfrm>
            <a:off x="5257800" y="3886200"/>
            <a:ext cx="228600" cy="228600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97"/>
          <p:cNvSpPr txBox="1"/>
          <p:nvPr/>
        </p:nvSpPr>
        <p:spPr>
          <a:xfrm>
            <a:off x="5232400" y="3549650"/>
            <a:ext cx="33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10" name="Google Shape;510;p97"/>
          <p:cNvSpPr/>
          <p:nvPr/>
        </p:nvSpPr>
        <p:spPr>
          <a:xfrm>
            <a:off x="8001000" y="5029200"/>
            <a:ext cx="228600" cy="228600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97"/>
          <p:cNvSpPr txBox="1"/>
          <p:nvPr/>
        </p:nvSpPr>
        <p:spPr>
          <a:xfrm>
            <a:off x="7964488" y="4700588"/>
            <a:ext cx="33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12" name="Google Shape;512;p97"/>
          <p:cNvSpPr/>
          <p:nvPr/>
        </p:nvSpPr>
        <p:spPr>
          <a:xfrm>
            <a:off x="8361363" y="5857875"/>
            <a:ext cx="228600" cy="228600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97"/>
          <p:cNvSpPr txBox="1"/>
          <p:nvPr/>
        </p:nvSpPr>
        <p:spPr>
          <a:xfrm>
            <a:off x="8289925" y="5456238"/>
            <a:ext cx="344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98"/>
          <p:cNvSpPr txBox="1"/>
          <p:nvPr/>
        </p:nvSpPr>
        <p:spPr>
          <a:xfrm>
            <a:off x="0" y="654050"/>
            <a:ext cx="8915400" cy="56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Autofit/>
          </a:bodyPr>
          <a:lstStyle/>
          <a:p>
            <a:pPr indent="-508000" lvl="0" marL="5143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t/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98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Clicker Quiz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98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635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Please put these rising stars in order from least time above horizon to most time (A is circumpolar)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alibri"/>
              <a:buAutoNum type="alphaLcParenR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A, B, C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alibri"/>
              <a:buAutoNum type="alphaLcParenR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C, A, B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alibri"/>
              <a:buAutoNum type="alphaLcParenR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B, A, C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AutoNum type="alphaLcParenR"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C, B, A</a:t>
            </a:r>
            <a:endParaRPr/>
          </a:p>
          <a:p>
            <a:pPr indent="-463550" lvl="0" marL="463550" marR="0" rtl="0" algn="l">
              <a:spcBef>
                <a:spcPts val="2063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alibri"/>
              <a:buAutoNum type="alphaLcParenR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A, C, B</a:t>
            </a:r>
            <a:endParaRPr b="0" i="0" sz="2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2" name="Google Shape;522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2569" y="2286000"/>
            <a:ext cx="6502832" cy="4322763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98"/>
          <p:cNvSpPr/>
          <p:nvPr/>
        </p:nvSpPr>
        <p:spPr>
          <a:xfrm>
            <a:off x="5257800" y="3886200"/>
            <a:ext cx="228600" cy="228600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98"/>
          <p:cNvSpPr txBox="1"/>
          <p:nvPr/>
        </p:nvSpPr>
        <p:spPr>
          <a:xfrm>
            <a:off x="5232400" y="3549650"/>
            <a:ext cx="33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25" name="Google Shape;525;p98"/>
          <p:cNvSpPr/>
          <p:nvPr/>
        </p:nvSpPr>
        <p:spPr>
          <a:xfrm>
            <a:off x="8001000" y="5029200"/>
            <a:ext cx="228600" cy="228600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98"/>
          <p:cNvSpPr txBox="1"/>
          <p:nvPr/>
        </p:nvSpPr>
        <p:spPr>
          <a:xfrm>
            <a:off x="7964488" y="4700588"/>
            <a:ext cx="33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27" name="Google Shape;527;p98"/>
          <p:cNvSpPr/>
          <p:nvPr/>
        </p:nvSpPr>
        <p:spPr>
          <a:xfrm>
            <a:off x="8361363" y="5857875"/>
            <a:ext cx="228600" cy="228600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98"/>
          <p:cNvSpPr txBox="1"/>
          <p:nvPr/>
        </p:nvSpPr>
        <p:spPr>
          <a:xfrm>
            <a:off x="8289925" y="5456238"/>
            <a:ext cx="344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9"/>
          <p:cNvSpPr txBox="1"/>
          <p:nvPr/>
        </p:nvSpPr>
        <p:spPr>
          <a:xfrm>
            <a:off x="312738" y="915988"/>
            <a:ext cx="3962400" cy="56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Every star takes 24 hours to complete a circle.</a:t>
            </a:r>
            <a:endParaRPr/>
          </a:p>
          <a:p>
            <a:pPr indent="0" lvl="0" marL="0" marR="0" rtl="0" algn="l">
              <a:spcBef>
                <a:spcPts val="2063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star is above the horizon for a different amount of time.</a:t>
            </a:r>
            <a:endParaRPr/>
          </a:p>
          <a:p>
            <a:pPr indent="0" lvl="1" marL="457200" marR="0" rtl="0" algn="l">
              <a:spcBef>
                <a:spcPts val="1988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for 24 hours</a:t>
            </a:r>
            <a:endParaRPr/>
          </a:p>
          <a:p>
            <a:pPr indent="0" lvl="1" marL="457200" marR="0" rtl="0" algn="l">
              <a:spcBef>
                <a:spcPts val="1988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 for about 12 hours</a:t>
            </a:r>
            <a:endParaRPr/>
          </a:p>
          <a:p>
            <a:pPr indent="0" lvl="1" marL="457200" marR="0" rtl="0" algn="l">
              <a:spcBef>
                <a:spcPts val="1988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 for less than 12 hours</a:t>
            </a:r>
            <a:endParaRPr/>
          </a:p>
        </p:txBody>
      </p:sp>
      <p:sp>
        <p:nvSpPr>
          <p:cNvPr id="535" name="Google Shape;535;p99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Calibri"/>
              <a:buNone/>
            </a:pPr>
            <a:r>
              <a:rPr b="1" i="0" lang="en-GB" sz="36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Lecture 2 Review – Time above Horizon</a:t>
            </a:r>
            <a:endParaRPr/>
          </a:p>
        </p:txBody>
      </p:sp>
      <p:pic>
        <p:nvPicPr>
          <p:cNvPr id="536" name="Google Shape;536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0663" y="2057400"/>
            <a:ext cx="5029200" cy="29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99"/>
          <p:cNvSpPr/>
          <p:nvPr/>
        </p:nvSpPr>
        <p:spPr>
          <a:xfrm>
            <a:off x="6140450" y="3290888"/>
            <a:ext cx="173100" cy="153900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99"/>
          <p:cNvSpPr txBox="1"/>
          <p:nvPr/>
        </p:nvSpPr>
        <p:spPr>
          <a:xfrm>
            <a:off x="6121400" y="3063875"/>
            <a:ext cx="30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539" name="Google Shape;539;p99"/>
          <p:cNvSpPr/>
          <p:nvPr/>
        </p:nvSpPr>
        <p:spPr>
          <a:xfrm>
            <a:off x="8221663" y="4062413"/>
            <a:ext cx="173100" cy="153900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99"/>
          <p:cNvSpPr txBox="1"/>
          <p:nvPr/>
        </p:nvSpPr>
        <p:spPr>
          <a:xfrm>
            <a:off x="8194675" y="3840163"/>
            <a:ext cx="30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541" name="Google Shape;541;p99"/>
          <p:cNvSpPr/>
          <p:nvPr/>
        </p:nvSpPr>
        <p:spPr>
          <a:xfrm>
            <a:off x="8467725" y="4595813"/>
            <a:ext cx="173100" cy="153900"/>
          </a:xfrm>
          <a:prstGeom prst="sun">
            <a:avLst>
              <a:gd fmla="val 25000" name="adj"/>
            </a:avLst>
          </a:prstGeom>
          <a:solidFill>
            <a:srgbClr val="99CC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99"/>
          <p:cNvSpPr txBox="1"/>
          <p:nvPr/>
        </p:nvSpPr>
        <p:spPr>
          <a:xfrm>
            <a:off x="8440738" y="4349750"/>
            <a:ext cx="315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GB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00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Celestial Sphere Definitions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100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Celestial equator</a:t>
            </a:r>
            <a:r>
              <a:rPr b="0" i="1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the projection of the Earth's equator onto the sphere.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Horizon</a:t>
            </a: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the limit to what can be seen from a particular vantage point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North/South Celestial Poles</a:t>
            </a: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the projection of the North/South Poles onto the Celestial Sphere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09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Zenith</a:t>
            </a: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the point directly overhead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01"/>
          <p:cNvSpPr/>
          <p:nvPr/>
        </p:nvSpPr>
        <p:spPr>
          <a:xfrm>
            <a:off x="685800" y="76320"/>
            <a:ext cx="77720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Celestial Sphere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101"/>
          <p:cNvSpPr/>
          <p:nvPr/>
        </p:nvSpPr>
        <p:spPr>
          <a:xfrm>
            <a:off x="4572000" y="1155600"/>
            <a:ext cx="4419360" cy="22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2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Ecliptic:</a:t>
            </a:r>
            <a:r>
              <a:rPr b="0" i="0" lang="en-GB" sz="2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Path of the Sun, inclined 23.5 degrees to equator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r>
              <a:rPr b="0" i="0" lang="en-GB" sz="2400" u="none" cap="none" strike="noStrike">
                <a:solidFill>
                  <a:srgbClr val="C5000B"/>
                </a:solidFill>
                <a:latin typeface="Tahoma"/>
                <a:ea typeface="Tahoma"/>
                <a:cs typeface="Tahoma"/>
                <a:sym typeface="Tahoma"/>
              </a:rPr>
              <a:t>23.5 degrees !!!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7" name="Google Shape;557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1720" y="1163520"/>
            <a:ext cx="3769920" cy="5008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02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Three Views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102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You should be able to go back and forth between three different views of the sky: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rabicParenR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Above Earth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rabicParenR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Above the viewer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rabicParenR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Viewer’s perspective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4" name="Google Shape;564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6560" y="1981080"/>
            <a:ext cx="1961640" cy="146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1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5680" y="3420000"/>
            <a:ext cx="2895120" cy="1761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10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91760" y="5403960"/>
            <a:ext cx="2475360" cy="1377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03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2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The Celestial Sphere Moves! (Daily)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03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Main points: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rabicParenR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motion of the stars can be understood as the 24 hour motion of the celestial sphere.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rabicParenR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We see stars (and the Moon and the Sun) rise in the East and set in the West </a:t>
            </a:r>
            <a:r>
              <a:rPr b="0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&lt;- Important!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rabicParenR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Stars appear to orbit the north celestial pole. </a:t>
            </a: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 the north, there is a star very near the north celestial pole called the “North Star” or Polaris</a:t>
            </a:r>
            <a:endParaRPr sz="3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rabicParenR"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 stars are always visible - these are called “circumpolar”</a:t>
            </a:r>
            <a:endParaRPr sz="3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rabicParenR"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 stars are never visible!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8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What we see depends on the direction we are facing!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04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Animations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104"/>
          <p:cNvSpPr txBox="1"/>
          <p:nvPr>
            <p:ph idx="1" type="body"/>
          </p:nvPr>
        </p:nvSpPr>
        <p:spPr>
          <a:xfrm>
            <a:off x="304800" y="838200"/>
            <a:ext cx="8610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rPr b="0" i="0" lang="en-GB" sz="2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http://astro.unl.edu/naap/motion2/animations/ce_hc.html</a:t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Things to notice:</a:t>
            </a:r>
            <a:endParaRPr/>
          </a:p>
          <a:p>
            <a:pPr indent="-514350" lvl="0" marL="51435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AutoNum type="arabicParenR"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Circumpolar, and “not visible” regions</a:t>
            </a:r>
            <a:endParaRPr/>
          </a:p>
          <a:p>
            <a:pPr indent="-514350" lvl="0" marL="51435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AutoNum type="arabicParenR"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How these change with latitude on Earth</a:t>
            </a:r>
            <a:endParaRPr/>
          </a:p>
          <a:p>
            <a:pPr indent="-361950" lvl="0" marL="51435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rPr b="0" i="0" lang="en-GB" sz="2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http://www.solarsystemscope.com</a:t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Things to notice:</a:t>
            </a:r>
            <a:endParaRPr/>
          </a:p>
          <a:p>
            <a:pPr indent="-514350" lvl="0" marL="51435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AutoNum type="arabicParenR"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Sun’s position with respect to the signs of the zodiac and how this changes throughout the year</a:t>
            </a:r>
            <a:endParaRPr/>
          </a:p>
          <a:p>
            <a:pPr indent="-514350" lvl="0" marL="51435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AutoNum type="arabicParenR"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Sun’s location with respect to the signs of the zodiac does not change throughout one day</a:t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05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The Night Sky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105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Goals for Today: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1) What does the Universe look like from Earth?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–"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We can see ~2000 stars, a few Galaxies and the Milky Way</a:t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2) What are constellations and asterisms?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–"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Constellations are regions on the sky enclosing groupings of stars.  Asterisms are less-formal groupings of stars</a:t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3) What is the Celestial Sphere?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–"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 projection of all of space onto a sphere that we are inside of</a:t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06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User's Guide to the Night Sky</a:t>
            </a:r>
            <a:endParaRPr b="0" sz="4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106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4) How do stars move?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- Stars rise in the East and set in the West.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- They appear to circle around the North Celestial Pole (in the northern hemisphere)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- Their entire motion takes 24 hours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- The location where the rise determines where they will set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	- Some stars are never visible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Words to know: Asterism, celestial north and south poles, horizon, zenith, altitude, circumpolar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07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lang="en-GB" sz="3959"/>
              <a:t>More </a:t>
            </a: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motions of the sky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107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8D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Goals for Today:</a:t>
            </a:r>
            <a:endParaRPr/>
          </a:p>
          <a:p>
            <a:pPr indent="0" lvl="1" marL="400050" marR="0" rtl="0" algn="l">
              <a:spcBef>
                <a:spcPts val="560"/>
              </a:spcBef>
              <a:spcAft>
                <a:spcPts val="0"/>
              </a:spcAft>
              <a:buClr>
                <a:srgbClr val="DF8D2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1) </a:t>
            </a: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How do the star’s motions change with latitude?</a:t>
            </a:r>
            <a:endParaRPr/>
          </a:p>
          <a:p>
            <a:pPr indent="0" lvl="1" marL="400050" marR="0" rtl="0" algn="l">
              <a:spcBef>
                <a:spcPts val="560"/>
              </a:spcBef>
              <a:spcAft>
                <a:spcPts val="0"/>
              </a:spcAft>
              <a:buClr>
                <a:srgbClr val="DF8D2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2) What is the significance of the signs of the Zodiac and the ecliptic</a:t>
            </a:r>
            <a:endParaRPr b="0" i="0" sz="2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00050" marR="0" rtl="0" algn="l">
              <a:spcBef>
                <a:spcPts val="560"/>
              </a:spcBef>
              <a:spcAft>
                <a:spcPts val="0"/>
              </a:spcAft>
              <a:buClr>
                <a:srgbClr val="DF8D2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3) Why do the constellations change throughout the year?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08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108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latitude?  A coordinate that…</a:t>
            </a:r>
            <a:endParaRPr/>
          </a:p>
          <a:p>
            <a:pPr indent="-514350" lvl="0" marL="5143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LcParenR"/>
            </a:pPr>
            <a:r>
              <a:rPr b="0" i="0" lang="en-GB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…specifies position in the north-south direction</a:t>
            </a:r>
            <a:endParaRPr/>
          </a:p>
          <a:p>
            <a:pPr indent="-514350" lvl="0" marL="5143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LcParenR"/>
            </a:pPr>
            <a:r>
              <a:rPr b="0" i="0" lang="en-GB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…specifies position in the east-west direction</a:t>
            </a:r>
            <a:endParaRPr/>
          </a:p>
          <a:p>
            <a:pPr indent="-514350" lvl="0" marL="5143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LcParenR"/>
            </a:pPr>
            <a:r>
              <a:rPr b="0" i="0" lang="en-GB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…specifies position in the vertical direction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09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109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latitude?  A coordinate that…</a:t>
            </a:r>
            <a:endParaRPr/>
          </a:p>
          <a:p>
            <a:pPr indent="-514350" lvl="0" marL="514350" marR="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AutoNum type="alphaLcParenR"/>
            </a:pPr>
            <a:r>
              <a:rPr b="0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…specifies position in the north-south direction</a:t>
            </a:r>
            <a:endParaRPr/>
          </a:p>
          <a:p>
            <a:pPr indent="-514350" lvl="0" marL="5143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LcParenR"/>
            </a:pPr>
            <a:r>
              <a:rPr b="0" i="0" lang="en-GB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…specifies position in the east-west direction</a:t>
            </a:r>
            <a:endParaRPr/>
          </a:p>
          <a:p>
            <a:pPr indent="-514350" lvl="0" marL="5143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lphaLcParenR"/>
            </a:pPr>
            <a:r>
              <a:rPr b="0" i="0" lang="en-GB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…specifies position in the vertical direction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geographyalltheway.com/ks3_geography/maps_atlases/imagesetc/latitudelongitude.jpg" id="614" name="Google Shape;614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0887" y="3706092"/>
            <a:ext cx="4934713" cy="2691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10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Motion of Stars at the North Pole</a:t>
            </a:r>
            <a:endParaRPr/>
          </a:p>
        </p:txBody>
      </p:sp>
      <p:sp>
        <p:nvSpPr>
          <p:cNvPr id="622" name="Google Shape;622;p110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north celestial pole is directly overhead.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Stars rotate counterclockwise in about 24 hours.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No stars rise or set: all are </a:t>
            </a:r>
            <a:r>
              <a:rPr b="0" i="1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circumpolar.</a:t>
            </a:r>
            <a:endParaRPr/>
          </a:p>
        </p:txBody>
      </p:sp>
      <p:pic>
        <p:nvPicPr>
          <p:cNvPr id="623" name="Google Shape;623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3913" y="2900363"/>
            <a:ext cx="7343774" cy="3656012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11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Motion of the Sky at the North Pole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111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cseligman.com/text/sky/northskyrotate.gif" id="630" name="Google Shape;630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" y="2057400"/>
            <a:ext cx="9118848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112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Motion of Stars at the Equator</a:t>
            </a:r>
            <a:endParaRPr/>
          </a:p>
        </p:txBody>
      </p:sp>
      <p:sp>
        <p:nvSpPr>
          <p:cNvPr id="638" name="Google Shape;638;p112"/>
          <p:cNvSpPr txBox="1"/>
          <p:nvPr>
            <p:ph idx="1" type="body"/>
          </p:nvPr>
        </p:nvSpPr>
        <p:spPr>
          <a:xfrm>
            <a:off x="457200" y="838200"/>
            <a:ext cx="8229600" cy="25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All stars rise and set.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celestial poles are on the northern </a:t>
            </a:r>
            <a:b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and southern horizons.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Observers can see the whole celestial sphere </a:t>
            </a:r>
            <a:b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as it rotates.</a:t>
            </a:r>
            <a:endParaRPr/>
          </a:p>
        </p:txBody>
      </p:sp>
      <p:pic>
        <p:nvPicPr>
          <p:cNvPr id="639" name="Google Shape;639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075" y="3436938"/>
            <a:ext cx="8464550" cy="3109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13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Motion of Stars at the Equator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113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cseligman.com/text/sky/equatorlarge.jpg" id="646" name="Google Shape;646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0480" y="1981200"/>
            <a:ext cx="9174478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14"/>
          <p:cNvSpPr txBox="1"/>
          <p:nvPr>
            <p:ph type="title"/>
          </p:nvPr>
        </p:nvSpPr>
        <p:spPr>
          <a:xfrm>
            <a:off x="457200" y="122238"/>
            <a:ext cx="8229600" cy="8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Calibri"/>
              <a:buNone/>
            </a:pPr>
            <a:r>
              <a:rPr b="1" i="0" lang="en-GB" sz="36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Motion of Stars Between Poles and Equator (Morgantown)</a:t>
            </a:r>
            <a:endParaRPr b="1" i="0" sz="36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14"/>
          <p:cNvSpPr txBox="1"/>
          <p:nvPr>
            <p:ph idx="1" type="body"/>
          </p:nvPr>
        </p:nvSpPr>
        <p:spPr>
          <a:xfrm>
            <a:off x="457200" y="1219200"/>
            <a:ext cx="82296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</a:pP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 stars are circumpolar.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</a:pP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 stars rise and set.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</a:pP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 stars are never visible.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FF0000"/>
              </a:buClr>
              <a:buSzPts val="2720"/>
              <a:buFont typeface="Arial"/>
              <a:buNone/>
            </a:pPr>
            <a:r>
              <a:rPr b="0" i="0" lang="en-GB" sz="272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 ALTITUDE OF THE POLE STAR IS YOUR LATITUDE!</a:t>
            </a:r>
            <a:endParaRPr b="0" i="0" sz="272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5" name="Google Shape;655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200" y="3389313"/>
            <a:ext cx="8555038" cy="2973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15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Revolution versus Rotation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115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Motion #1: The daily motion of the stars in the sky is caused by the rotation of the Earth on its axis.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–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This causes the daily motion of the star across the sky.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Motion #2: The yearly motion of the Earth around the Sun is called revolution.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–"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This causes the change in which stars are visible at night throughout the year.</a:t>
            </a:r>
            <a:endParaRPr/>
          </a:p>
          <a:p>
            <a: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 -&gt; Revolvers rotate!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16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Earth Revolves around the Sun</a:t>
            </a:r>
            <a:endParaRPr/>
          </a:p>
        </p:txBody>
      </p:sp>
      <p:sp>
        <p:nvSpPr>
          <p:cNvPr id="670" name="Google Shape;670;p116"/>
          <p:cNvSpPr txBox="1"/>
          <p:nvPr>
            <p:ph idx="4294967295" type="body"/>
          </p:nvPr>
        </p:nvSpPr>
        <p:spPr>
          <a:xfrm>
            <a:off x="4343400" y="762000"/>
            <a:ext cx="4800600" cy="47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4962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60"/>
              <a:buFont typeface="Arial"/>
              <a:buNone/>
            </a:pPr>
            <a:r>
              <a:rPr b="0" i="0" lang="en-GB" sz="296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Motion #1 – Earth rotating (daily)</a:t>
            </a:r>
            <a:endParaRPr/>
          </a:p>
          <a:p>
            <a:pPr indent="-334962" lvl="0" marL="342900" marR="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FF0000"/>
              </a:buClr>
              <a:buSzPts val="2960"/>
              <a:buFont typeface="Arial"/>
              <a:buNone/>
            </a:pPr>
            <a:r>
              <a:rPr b="0" i="0" lang="en-GB" sz="296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Motion #2 – Earth revolving around the Sun (yearly)</a:t>
            </a:r>
            <a:endParaRPr/>
          </a:p>
          <a:p>
            <a:pPr indent="-334962" lvl="0" marL="342900" marR="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262626"/>
              </a:buClr>
              <a:buSzPts val="2960"/>
              <a:buFont typeface="Arial"/>
              <a:buNone/>
            </a:pPr>
            <a:r>
              <a:rPr b="0" i="0" lang="en-GB" sz="296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Takes 365.242 days</a:t>
            </a:r>
            <a:endParaRPr/>
          </a:p>
          <a:p>
            <a:pPr indent="-334962" lvl="0" marL="342900" marR="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Clr>
                <a:srgbClr val="262626"/>
              </a:buClr>
              <a:buSzPts val="2960"/>
              <a:buFont typeface="Arial"/>
              <a:buNone/>
            </a:pPr>
            <a:r>
              <a:rPr b="0" i="0" lang="en-GB" sz="296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We have a “leap year” every four years</a:t>
            </a:r>
            <a:endParaRPr/>
          </a:p>
          <a:p>
            <a:pPr indent="-277812" lvl="1" marL="735012" marR="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Clr>
                <a:srgbClr val="DF8D26"/>
              </a:buClr>
              <a:buSzPts val="2405"/>
              <a:buFont typeface="Arial"/>
              <a:buChar char="•"/>
            </a:pPr>
            <a:r>
              <a:rPr b="0" i="0" lang="en-GB" sz="2405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365.25 days on average</a:t>
            </a:r>
            <a:endParaRPr/>
          </a:p>
          <a:p>
            <a:pPr indent="-277812" lvl="1" marL="735012" marR="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Clr>
                <a:srgbClr val="DF8D26"/>
              </a:buClr>
              <a:buSzPts val="2405"/>
              <a:buFont typeface="Arial"/>
              <a:buChar char="•"/>
            </a:pPr>
            <a:r>
              <a:rPr b="0" i="0" lang="en-GB" sz="2405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Unless if year divisible by 100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Clr>
                <a:srgbClr val="DF8D26"/>
              </a:buClr>
              <a:buSzPts val="2405"/>
              <a:buFont typeface="Arial"/>
              <a:buChar char="•"/>
            </a:pPr>
            <a:r>
              <a:rPr b="0" i="0" lang="en-GB" sz="2405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365.240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481"/>
              </a:spcBef>
              <a:spcAft>
                <a:spcPts val="0"/>
              </a:spcAft>
              <a:buClr>
                <a:srgbClr val="DF8D26"/>
              </a:buClr>
              <a:buSzPts val="2405"/>
              <a:buFont typeface="Arial"/>
              <a:buChar char="•"/>
            </a:pPr>
            <a:r>
              <a:rPr b="0" i="0" lang="en-GB" sz="2405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Unless divisible by 400</a:t>
            </a:r>
            <a:endParaRPr/>
          </a:p>
          <a:p>
            <a:pPr indent="-228600" lvl="3" marL="1600200" marR="0" rtl="0" algn="l">
              <a:lnSpc>
                <a:spcPct val="80000"/>
              </a:lnSpc>
              <a:spcBef>
                <a:spcPts val="444"/>
              </a:spcBef>
              <a:spcAft>
                <a:spcPts val="0"/>
              </a:spcAft>
              <a:buClr>
                <a:srgbClr val="DF8D26"/>
              </a:buClr>
              <a:buSzPts val="2220"/>
              <a:buFont typeface="Arial"/>
              <a:buChar char="•"/>
            </a:pPr>
            <a:r>
              <a:rPr b="0" i="0" lang="en-GB" sz="22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365.242</a:t>
            </a:r>
            <a:endParaRPr/>
          </a:p>
        </p:txBody>
      </p:sp>
      <p:pic>
        <p:nvPicPr>
          <p:cNvPr id="671" name="Google Shape;671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" y="850900"/>
            <a:ext cx="4029075" cy="5553074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17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The Size of Earth’s Orbit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117"/>
          <p:cNvSpPr txBox="1"/>
          <p:nvPr>
            <p:ph idx="1" type="body"/>
          </p:nvPr>
        </p:nvSpPr>
        <p:spPr>
          <a:xfrm>
            <a:off x="457200" y="838200"/>
            <a:ext cx="8229600" cy="24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</a:pP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Earth’s orbit is nearly circular (within a couple percent).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</a:pP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average distance to the Sun is called the astronomical unit, or AU.  &lt;- Vocab word of the day!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Char char="•"/>
            </a:pP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 AU = 150 million km = 93 million miles (million = 10</a:t>
            </a:r>
            <a:r>
              <a:rPr b="0" baseline="3000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170180" lvl="0" marL="34290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</a:pPr>
            <a:r>
              <a:t/>
            </a:r>
            <a:endParaRPr b="0" i="0" sz="272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0" name="Google Shape;680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950" y="3284537"/>
            <a:ext cx="8423275" cy="3268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18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The Zodiac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118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As Earth revolves about the Sun, the Sun is seen against different constellations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These constellations are called the signs of the zodiac.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constellations (and stars) we see depend on the season (motion #2)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–"/>
            </a:pPr>
            <a:r>
              <a:rPr b="0" i="0" lang="en-GB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“Winter” constellations are up during the day in summer </a:t>
            </a:r>
            <a:endParaRPr b="0" i="0" sz="20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3426994"/>
            <a:ext cx="5062537" cy="3147424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19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Signs of the Zodiac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119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Babilonians first identified constellations along the ecliptic – the signs of the zodiac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Important: astrology, which uses the signs of the zodiac, is not science!  Do not confuse it with astronomy!</a:t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www.englishexercises.org/makeagame/my_documents/my_pictures/2011/may/zodiac_signs.jpg" id="696" name="Google Shape;696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4200" y="3174394"/>
            <a:ext cx="4400550" cy="3683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120"/>
          <p:cNvSpPr txBox="1"/>
          <p:nvPr/>
        </p:nvSpPr>
        <p:spPr>
          <a:xfrm>
            <a:off x="685800" y="76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3" name="Google Shape;703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914400"/>
            <a:ext cx="4571999" cy="5715001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120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The Ecliptic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120"/>
          <p:cNvSpPr txBox="1"/>
          <p:nvPr>
            <p:ph idx="1" type="body"/>
          </p:nvPr>
        </p:nvSpPr>
        <p:spPr>
          <a:xfrm>
            <a:off x="4953000" y="1219200"/>
            <a:ext cx="37338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Char char="•"/>
            </a:pP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Sun’s is always found on the </a:t>
            </a:r>
            <a:r>
              <a:rPr b="0" i="0" lang="en-GB" sz="272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ecliptic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Char char="•"/>
            </a:pP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signs of the zodiac are along the ecliptic</a:t>
            </a:r>
            <a:endParaRPr b="0" i="0" sz="272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</a:pPr>
            <a:r>
              <a:rPr b="0" i="0" lang="en-GB" sz="27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planets and even the moon found near ecliptic – the plane of the Solar system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Char char="•"/>
            </a:pPr>
            <a:r>
              <a:rPr b="0" i="0" lang="en-GB" sz="272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Earth’s axis is tilted 23.5 degrees, so the ecliptic is inclined 23.5 degrees with respect to the celestial equator</a:t>
            </a:r>
            <a:endParaRPr/>
          </a:p>
          <a:p>
            <a:pPr indent="-170180" lvl="0" marL="342900" marR="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Clr>
                <a:srgbClr val="262626"/>
              </a:buClr>
              <a:buSzPts val="2720"/>
              <a:buFont typeface="Arial"/>
              <a:buNone/>
            </a:pPr>
            <a:r>
              <a:t/>
            </a:r>
            <a:endParaRPr b="0" i="0" sz="272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121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Sun and the Celestial Sphere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121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Sun fixed to celestial sphere during one day (almost)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–"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Sun follows the ecliptic throughout the year, not the day!</a:t>
            </a:r>
            <a:endParaRPr b="0" i="0" sz="2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121"/>
          <p:cNvSpPr txBox="1"/>
          <p:nvPr/>
        </p:nvSpPr>
        <p:spPr>
          <a:xfrm>
            <a:off x="412559" y="5373469"/>
            <a:ext cx="8502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(Stars and constellations shown here in their correct locations, but they cannot be viewed with the naked eye during the day, as shown)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(Animation again)</a:t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4" name="Google Shape;714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5420" y="3129920"/>
            <a:ext cx="3477776" cy="23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0198" y="2916248"/>
            <a:ext cx="3098225" cy="24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22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QUESTIONS!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122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LT book, “Ecliptic” starting on Page 13, #1-12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About 10 min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123"/>
          <p:cNvSpPr txBox="1"/>
          <p:nvPr>
            <p:ph type="title"/>
          </p:nvPr>
        </p:nvSpPr>
        <p:spPr>
          <a:xfrm>
            <a:off x="457200" y="122238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Yearly motions of the sky</a:t>
            </a:r>
            <a:endParaRPr b="1" i="0" sz="3959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123"/>
          <p:cNvSpPr txBox="1"/>
          <p:nvPr>
            <p:ph idx="1" type="body"/>
          </p:nvPr>
        </p:nvSpPr>
        <p:spPr>
          <a:xfrm>
            <a:off x="457200" y="838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Goals for Today: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1) How do the star’s motions change with latitude?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 poles, all stars are visible.  For rest of planet, some stars circumpolar, some rise and set, and some are never visible.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2) What is the significance of the signs of the Zodiac and the ecliptic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They trace the path the Sun makes throughout the year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3) Why do the constellations change throughout the year?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Different parts of the sky are visible </a:t>
            </a:r>
            <a:r>
              <a:rPr b="1" i="0" lang="en-GB" sz="280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 night</a:t>
            </a:r>
            <a:r>
              <a:rPr b="0" i="0" lang="en-GB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24"/>
          <p:cNvSpPr txBox="1"/>
          <p:nvPr>
            <p:ph type="title"/>
          </p:nvPr>
        </p:nvSpPr>
        <p:spPr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Precession</a:t>
            </a:r>
            <a:endParaRPr/>
          </a:p>
        </p:txBody>
      </p:sp>
      <p:sp>
        <p:nvSpPr>
          <p:cNvPr id="738" name="Google Shape;738;p124"/>
          <p:cNvSpPr txBox="1"/>
          <p:nvPr>
            <p:ph idx="1" type="body"/>
          </p:nvPr>
        </p:nvSpPr>
        <p:spPr>
          <a:xfrm>
            <a:off x="4595813" y="823913"/>
            <a:ext cx="4286400" cy="57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4962" lvl="0" marL="334962" marR="0" rtl="0" algn="l">
              <a:spcBef>
                <a:spcPts val="0"/>
              </a:spcBef>
              <a:spcAft>
                <a:spcPts val="0"/>
              </a:spcAft>
              <a:buClr>
                <a:srgbClr val="DF8D26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Currently the north celestial pole is near the bright star Polaris.</a:t>
            </a:r>
            <a:endParaRPr/>
          </a:p>
          <a:p>
            <a:pPr indent="-334962" lvl="0" marL="334962" marR="0" rtl="0" algn="l">
              <a:spcBef>
                <a:spcPts val="640"/>
              </a:spcBef>
              <a:spcAft>
                <a:spcPts val="0"/>
              </a:spcAft>
              <a:buClr>
                <a:srgbClr val="DF8D26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Earth’s axis wobbles with a period of 26,000 years.</a:t>
            </a:r>
            <a:endParaRPr/>
          </a:p>
          <a:p>
            <a:pPr indent="-334962" lvl="0" marL="334962" marR="0" rtl="0" algn="l">
              <a:spcBef>
                <a:spcPts val="640"/>
              </a:spcBef>
              <a:spcAft>
                <a:spcPts val="0"/>
              </a:spcAft>
              <a:buClr>
                <a:srgbClr val="DF8D26"/>
              </a:buClr>
              <a:buSzPts val="3200"/>
              <a:buFont typeface="Arial"/>
              <a:buChar char="•"/>
            </a:pPr>
            <a:r>
              <a:rPr b="0" i="0" lang="en-GB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Location of north and south Celestial Pole gradually shifts</a:t>
            </a:r>
            <a:endParaRPr/>
          </a:p>
        </p:txBody>
      </p:sp>
      <p:pic>
        <p:nvPicPr>
          <p:cNvPr id="739" name="Google Shape;739;p124"/>
          <p:cNvPicPr preferRelativeResize="0"/>
          <p:nvPr/>
        </p:nvPicPr>
        <p:blipFill rotWithShape="1">
          <a:blip r:embed="rId3">
            <a:alphaModFix/>
          </a:blip>
          <a:srcRect b="0" l="0" r="35575" t="43139"/>
          <a:stretch/>
        </p:blipFill>
        <p:spPr>
          <a:xfrm>
            <a:off x="179388" y="850900"/>
            <a:ext cx="4291012" cy="4337051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25"/>
          <p:cNvSpPr txBox="1"/>
          <p:nvPr>
            <p:ph type="title"/>
          </p:nvPr>
        </p:nvSpPr>
        <p:spPr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959"/>
              <a:buFont typeface="Calibri"/>
              <a:buNone/>
            </a:pPr>
            <a:r>
              <a:rPr b="1" i="0" lang="en-GB" sz="3959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Precession</a:t>
            </a:r>
            <a:endParaRPr/>
          </a:p>
        </p:txBody>
      </p:sp>
      <p:sp>
        <p:nvSpPr>
          <p:cNvPr id="747" name="Google Shape;747;p125"/>
          <p:cNvSpPr txBox="1"/>
          <p:nvPr>
            <p:ph idx="1" type="body"/>
          </p:nvPr>
        </p:nvSpPr>
        <p:spPr>
          <a:xfrm>
            <a:off x="200025" y="869950"/>
            <a:ext cx="8753400" cy="20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8" name="Google Shape;748;p125"/>
          <p:cNvPicPr preferRelativeResize="0"/>
          <p:nvPr/>
        </p:nvPicPr>
        <p:blipFill rotWithShape="1">
          <a:blip r:embed="rId3">
            <a:alphaModFix/>
          </a:blip>
          <a:srcRect b="61955" l="0" r="0" t="2244"/>
          <a:stretch/>
        </p:blipFill>
        <p:spPr>
          <a:xfrm>
            <a:off x="204788" y="2057400"/>
            <a:ext cx="8710610" cy="3657600"/>
          </a:xfrm>
          <a:prstGeom prst="rect">
            <a:avLst/>
          </a:prstGeom>
          <a:noFill/>
          <a:ln cap="flat" cmpd="sng" w="381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