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7559675" cx="10080625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6d6b06b8_0_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6d6b06b8_0_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6d6b06b8_0_5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d6d6b06b8_0_5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6d6b06b8_0_11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6d6b06b8_0_11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d6d6b06b8_0_17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d6d6b06b8_0_17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6d6b06b8_0_22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6d6b06b8_0_22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6d6b06b8_0_2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d6d6b06b8_0_2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6d6b06b8_0_35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6d6b06b8_0_35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6d6b06b8_0_4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d6d6b06b8_0_4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6d6b06b8_0_47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d6d6b06b8_0_47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6d6b06b8_0_5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d6d6b06b8_0_5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6d6b06b8_0_62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6d6b06b8_0_62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6d6b06b8_0_73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6d6b06b8_0_73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6d6b06b8_0_78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d6d6b06b8_0_78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6d6b06b8_0_83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d6d6b06b8_0_83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6d6b06b8_0_93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d6d6b06b8_0_93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6d6b06b8_0_105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d6d6b06b8_0_105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6d6b06b8_0_116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d6d6b06b8_0_116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6d6b06b8_0_121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d6d6b06b8_0_121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d6d6b06b8_0_126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d6d6b06b8_0_126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9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11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2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5" name="Google Shape;55;p13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gif"/><Relationship Id="rId4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wwu.edu/skywise/skymobile/skywatch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wwu.edu/skywise/skymobile/skywatch.ht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gb.nrao.edu/GBT/setups/radvelcalc.htm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gb.nrao.edu/GBT/setups/radvelcalc.htm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Your Observations</a:t>
            </a:r>
            <a:endParaRPr sz="38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we measuring?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Your telescopes are sensitive to neutral hydrogen emission.  We call this “HI”.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 emits at 1420MHz, or 21cm.  It is one of the brightest lines in the Universe, and was the first spectral line measured in outer space.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21cm line is due to a “spin-flip” transition.  The electron and proton’s spin can be aligned or antialigned.  This is incredibly rare, but the line is bright because there is so much HI.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138" y="3979863"/>
            <a:ext cx="3562350" cy="325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Why are we Measuring HI?</a:t>
            </a:r>
            <a:endParaRPr sz="3800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 has two main observational benefits: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The 21cm line is at a frequency where electronics can be built relatively easily, and</a:t>
            </a:r>
            <a:endParaRPr/>
          </a:p>
          <a:p>
            <a:pPr indent="-317500" lvl="0" marL="45720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there is HI everywhere!  It can be observed in every direction on the sky.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863" y="2797163"/>
            <a:ext cx="9525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How Should we Observe?</a:t>
            </a:r>
            <a:endParaRPr sz="3800"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 don’t know!  There are a couple ways: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Take data continuously as the sky passes overhead, or</a:t>
            </a:r>
            <a:endParaRPr/>
          </a:p>
          <a:p>
            <a:pPr indent="-317500" lvl="0" marL="45720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>
                <a:solidFill>
                  <a:schemeClr val="dk1"/>
                </a:solidFill>
              </a:rPr>
              <a:t>Target a specific part of the sky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Drift Scans</a:t>
            </a:r>
            <a:endParaRPr sz="3800"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504000" y="1769050"/>
            <a:ext cx="43971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Taking data continuously as the sky passes overhead is called a “drift scan.”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the telescope is pointed in one location, you will get data at one dec, but all RAs.</a:t>
            </a:r>
            <a:endParaRPr/>
          </a:p>
        </p:txBody>
      </p:sp>
      <p:pic>
        <p:nvPicPr>
          <p:cNvPr descr="http://egg.astro.cornell.edu/alfalfa/grads/ims13/gal_coord.gif" id="89" name="Google Shape;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75" y="2825750"/>
            <a:ext cx="9229725" cy="4733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dept.astro.lsa.umich.edu/ugactivities/Labs/coords/coord_transit.gif" id="90" name="Google Shape;9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11050" y="1196950"/>
            <a:ext cx="4191000" cy="3030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How to do Drift Scans</a:t>
            </a:r>
            <a:endParaRPr sz="3800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easy way: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Point the telescope somewhere and collect data for as long as you want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harder way: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Pick a portion of the Galaxy you want to observe and determine its RA and Dec using</a:t>
            </a:r>
            <a:endParaRPr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-US"/>
              <a:t>the graph from last slide or </a:t>
            </a:r>
            <a:endParaRPr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-US"/>
              <a:t>this converter: </a:t>
            </a:r>
            <a:r>
              <a:rPr lang="en-US"/>
              <a:t>heasarc.nasa.gov/cgi-bin/Tools/convcoord/convcoord.pl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Determine the current LST and use this to find when the source transits.  Find the LST with:</a:t>
            </a:r>
            <a:endParaRPr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-US"/>
              <a:t>the Sun (very approximate) or</a:t>
            </a:r>
            <a:endParaRPr/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-US"/>
              <a:t>this calculator </a:t>
            </a: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http://www.wwu.edu/skywise/skymobile/skywatch.html</a:t>
            </a:r>
            <a:endParaRPr>
              <a:solidFill>
                <a:schemeClr val="dk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arenR"/>
            </a:pPr>
            <a:r>
              <a:rPr lang="en-US">
                <a:solidFill>
                  <a:schemeClr val="dk1"/>
                </a:solidFill>
              </a:rPr>
              <a:t>Point your telescope and collect data!  You’ll need to determine the altitude using: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the fact that the altitude of Dec = 90deg is your latitude on Earth or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this equation: sin(alt) = sin(Dec) sin(lat) + cos(Dec) cos(HA) cos(lat), with HA = 0.  For Lat = 39deg., alt = sin</a:t>
            </a:r>
            <a:r>
              <a:rPr baseline="30000" lang="en-US">
                <a:solidFill>
                  <a:schemeClr val="dk1"/>
                </a:solidFill>
              </a:rPr>
              <a:t>-1</a:t>
            </a:r>
            <a:r>
              <a:rPr lang="en-US">
                <a:solidFill>
                  <a:schemeClr val="dk1"/>
                </a:solidFill>
              </a:rPr>
              <a:t> (0.63 sin(Dec) + 0.78 cos(Dec))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Pointed Observations</a:t>
            </a:r>
            <a:endParaRPr sz="3800"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is the same as the harder drift scan method.  If there is a particular portion of the sky you want to observe:</a:t>
            </a:r>
            <a:endParaRPr/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-US"/>
              <a:t>Determine its longitude and latitude and convert that to RA and Dec using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the graph from last slide or 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this converter: heasarc.nasa.gov/cgi-bin/Tools/convcoord/convcoord.pl</a:t>
            </a:r>
            <a:endParaRPr>
              <a:solidFill>
                <a:schemeClr val="dk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arenR"/>
            </a:pPr>
            <a:r>
              <a:rPr lang="en-US">
                <a:solidFill>
                  <a:schemeClr val="dk1"/>
                </a:solidFill>
              </a:rPr>
              <a:t>Determine the current LST and use this to find when the source transits.  Find the LST with: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the Sun (very approximate) or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this calculator </a:t>
            </a: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http://www.wwu.edu/skywise/skymobile/skywatch.html</a:t>
            </a:r>
            <a:endParaRPr>
              <a:solidFill>
                <a:schemeClr val="dk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arenR"/>
            </a:pPr>
            <a:r>
              <a:rPr lang="en-US">
                <a:solidFill>
                  <a:schemeClr val="dk1"/>
                </a:solidFill>
              </a:rPr>
              <a:t>Point your telescope and collect data!  You’ll need to determine the altitude using: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the fact that Dec = 90deg is your latitude on Earth or</a:t>
            </a:r>
            <a:endParaRPr>
              <a:solidFill>
                <a:schemeClr val="dk1"/>
              </a:solidFill>
            </a:endParaRP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arenR"/>
            </a:pPr>
            <a:r>
              <a:rPr lang="en-US">
                <a:solidFill>
                  <a:schemeClr val="dk1"/>
                </a:solidFill>
              </a:rPr>
              <a:t>this equation: sin(alt) = sin(Dec) sin(lat) + cos(Dec) cos(HA) cos(lat), with HA = 0.  For Lat = 39deg., alt = sin</a:t>
            </a:r>
            <a:r>
              <a:rPr baseline="30000" lang="en-US">
                <a:solidFill>
                  <a:schemeClr val="dk1"/>
                </a:solidFill>
              </a:rPr>
              <a:t>-1</a:t>
            </a:r>
            <a:r>
              <a:rPr lang="en-US">
                <a:solidFill>
                  <a:schemeClr val="dk1"/>
                </a:solidFill>
              </a:rPr>
              <a:t> (0.63 sin(Dec) + 0.78 cos(Dec))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Turning into Velocities</a:t>
            </a:r>
            <a:endParaRPr sz="3800"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you have data!  YAY!  Let’s put it into velocity using the Doppler correction: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= (ν</a:t>
            </a:r>
            <a:r>
              <a:rPr baseline="-25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aseline="30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ν)c/ν</a:t>
            </a:r>
            <a:r>
              <a:rPr baseline="-25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Δνc/ν</a:t>
            </a:r>
            <a:r>
              <a:rPr baseline="-25000"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0" name="Google Shape;110;p21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Turning into Velocities</a:t>
            </a:r>
            <a:endParaRPr sz="3800"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Let’s take Δν = 0.1MHz = 1e5Hz and v = 1e5Hz * 3e5 km/s / 1420.4e6 Hz = 21 km/s.  This sets our scale….</a:t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22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Turning into Velocities</a:t>
            </a:r>
            <a:endParaRPr sz="3800"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Let’s take Δν = 0.1MHz = 1e5Hz and v = 1e5Hz * 3e5 km/s / 1420.4e6 Hz = 21 km/s.  This sets our scale….</a:t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23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23"/>
          <p:cNvSpPr txBox="1"/>
          <p:nvPr/>
        </p:nvSpPr>
        <p:spPr>
          <a:xfrm>
            <a:off x="5207525" y="6202700"/>
            <a:ext cx="6301500" cy="6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0   -21     -63      -105    -147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3938475" y="6771975"/>
            <a:ext cx="2647500" cy="47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Turning into Velocities</a:t>
            </a:r>
            <a:endParaRPr sz="3800"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Let’s take Δν = 0.1MHz = 1e5Hz and v = 1e5Hz * 3e5 km/s / 1420.4e6 Hz = 21 km/s.  This sets our scale….</a:t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4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24"/>
          <p:cNvSpPr txBox="1"/>
          <p:nvPr/>
        </p:nvSpPr>
        <p:spPr>
          <a:xfrm>
            <a:off x="5207525" y="6202700"/>
            <a:ext cx="6301500" cy="6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0</a:t>
            </a:r>
            <a:r>
              <a:rPr b="1" lang="en-US">
                <a:solidFill>
                  <a:srgbClr val="FF0000"/>
                </a:solidFill>
              </a:rPr>
              <a:t>   </a:t>
            </a:r>
            <a:r>
              <a:rPr b="1" lang="en-US">
                <a:solidFill>
                  <a:srgbClr val="0000FF"/>
                </a:solidFill>
              </a:rPr>
              <a:t>-21     -63      -105    -147</a:t>
            </a:r>
            <a:endParaRPr b="1">
              <a:solidFill>
                <a:srgbClr val="0000FF"/>
              </a:solidFill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2089575" y="6213650"/>
            <a:ext cx="3205500" cy="52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          +182   +147   +105    +63    +21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3796250" y="6586000"/>
            <a:ext cx="2811600" cy="7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</a:rPr>
              <a:t>Velocity (km/s)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Correcting to the LSR Velocity Frame</a:t>
            </a:r>
            <a:endParaRPr sz="3800"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Let’s assume our observations were taken now, toward Orion at (RA, Dec) = (+5:35:17, -5:23:28).</a:t>
            </a:r>
            <a:endParaRPr sz="2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http://www.gb.nrao.edu/GBT/setups/radvelcalc.html</a:t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Correcting to the LSR Velocity Frame</a:t>
            </a:r>
            <a:endParaRPr sz="3800"/>
          </a:p>
        </p:txBody>
      </p:sp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Let’s assume our observations were taken now, toward (RA, Dec) = (+19h, +15deg.), or (l, b) = (</a:t>
            </a:r>
            <a:r>
              <a:rPr lang="en-US" sz="2000">
                <a:highlight>
                  <a:srgbClr val="FFFFFF"/>
                </a:highlight>
              </a:rPr>
              <a:t>47.3,  4.9)</a:t>
            </a:r>
            <a:endParaRPr sz="2000">
              <a:highlight>
                <a:srgbClr val="FFFFFF"/>
              </a:highlight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http://www.gb.nrao.edu/GBT/setups/radvelcalc.html</a:t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I get:</a:t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v_helio = +0.34 km/s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v_lsr = -18.5 km/s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So the LSR velocity frame is moving toward us at 18.5 km/s.  We must add 18.5 km/s to our velocity axis.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Turning into Velocities</a:t>
            </a:r>
            <a:endParaRPr sz="3800"/>
          </a:p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Let’s take Δν = 0.1MHz = 1e5Hz and v = 1e5Hz * 3e5 km/s / 1420.4e6 Hz = 21 km/s.  This sets our scale….</a:t>
            </a:r>
            <a:endParaRPr/>
          </a:p>
        </p:txBody>
      </p:sp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27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27"/>
          <p:cNvSpPr txBox="1"/>
          <p:nvPr/>
        </p:nvSpPr>
        <p:spPr>
          <a:xfrm>
            <a:off x="5055125" y="6202700"/>
            <a:ext cx="6301500" cy="6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   18</a:t>
            </a:r>
            <a:r>
              <a:rPr b="1" lang="en-US">
                <a:solidFill>
                  <a:srgbClr val="FF0000"/>
                </a:solidFill>
              </a:rPr>
              <a:t>  -3     -45      -87     -129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2013375" y="6213650"/>
            <a:ext cx="3205500" cy="52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875" spcFirstLastPara="1" rIns="0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          +200   +165   +123    +81    +39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3796250" y="6586000"/>
            <a:ext cx="2811600" cy="7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</a:rPr>
              <a:t>Velocity (km/s)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Results!</a:t>
            </a:r>
            <a:endParaRPr sz="3800"/>
          </a:p>
        </p:txBody>
      </p:sp>
      <p:sp>
        <p:nvSpPr>
          <p:cNvPr id="168" name="Google Shape;168;p28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have peaks at: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+39, +70, and +100 km/s</a:t>
            </a: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5022" y="2986303"/>
            <a:ext cx="5543850" cy="412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28"/>
          <p:cNvCxnSpPr/>
          <p:nvPr/>
        </p:nvCxnSpPr>
        <p:spPr>
          <a:xfrm>
            <a:off x="5371625" y="3205475"/>
            <a:ext cx="11100" cy="2964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" name="Google Shape;171;p28"/>
          <p:cNvSpPr txBox="1"/>
          <p:nvPr/>
        </p:nvSpPr>
        <p:spPr>
          <a:xfrm>
            <a:off x="5055125" y="6202700"/>
            <a:ext cx="6301500" cy="6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   18  -3     -45      -87     -129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2013375" y="6213650"/>
            <a:ext cx="3205500" cy="525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875" spcFirstLastPara="1" rIns="0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          +200   +165   +123    +81    +39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73" name="Google Shape;173;p28"/>
          <p:cNvSpPr txBox="1"/>
          <p:nvPr/>
        </p:nvSpPr>
        <p:spPr>
          <a:xfrm>
            <a:off x="3796250" y="6586000"/>
            <a:ext cx="2811600" cy="7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</a:rPr>
              <a:t>Velocity (km/s)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9252" y="1212850"/>
            <a:ext cx="7304375" cy="6305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29"/>
          <p:cNvCxnSpPr/>
          <p:nvPr/>
        </p:nvCxnSpPr>
        <p:spPr>
          <a:xfrm>
            <a:off x="4433650" y="1650275"/>
            <a:ext cx="10200" cy="492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2" name="Google Shape;182;p29"/>
          <p:cNvSpPr/>
          <p:nvPr/>
        </p:nvSpPr>
        <p:spPr>
          <a:xfrm>
            <a:off x="4210150" y="3629025"/>
            <a:ext cx="457200" cy="4572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9"/>
          <p:cNvSpPr/>
          <p:nvPr/>
        </p:nvSpPr>
        <p:spPr>
          <a:xfrm>
            <a:off x="4210150" y="3400425"/>
            <a:ext cx="457200" cy="4572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/>
          <p:nvPr/>
        </p:nvSpPr>
        <p:spPr>
          <a:xfrm>
            <a:off x="4210150" y="3171825"/>
            <a:ext cx="457200" cy="4572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Where is this gas?</a:t>
            </a:r>
            <a:endParaRPr sz="3800"/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V</a:t>
            </a:r>
            <a:r>
              <a:rPr baseline="-25000" lang="en-US" sz="2000">
                <a:solidFill>
                  <a:schemeClr val="dk1"/>
                </a:solidFill>
              </a:rPr>
              <a:t>rad</a:t>
            </a:r>
            <a:r>
              <a:rPr lang="en-US" sz="2000">
                <a:solidFill>
                  <a:schemeClr val="dk1"/>
                </a:solidFill>
              </a:rPr>
              <a:t>= (ω-ω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) R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 sin l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where ω is the angular velocity defined as v/R, R is the distance from the center of the Galaxy, l is the Galactic longitude, and the “0” subscripts denote Solar quantities.  R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 = 8.3kpc and ω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 = 29 (km/s)/kpc.</a:t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Let’s assume the rotation curve is completely flat, so v = 230km/s everywhere.  Then, ω = 230 km/s / R</a:t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Rearranging,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ω = </a:t>
            </a:r>
            <a:r>
              <a:rPr lang="en-US" sz="2000">
                <a:solidFill>
                  <a:schemeClr val="dk1"/>
                </a:solidFill>
              </a:rPr>
              <a:t>V</a:t>
            </a:r>
            <a:r>
              <a:rPr baseline="-25000" lang="en-US" sz="2000">
                <a:solidFill>
                  <a:schemeClr val="dk1"/>
                </a:solidFill>
              </a:rPr>
              <a:t>rad</a:t>
            </a:r>
            <a:r>
              <a:rPr baseline="30000" lang="en-US" sz="2000">
                <a:solidFill>
                  <a:schemeClr val="dk1"/>
                </a:solidFill>
              </a:rPr>
              <a:t> </a:t>
            </a:r>
            <a:r>
              <a:rPr lang="en-US" sz="2000">
                <a:solidFill>
                  <a:schemeClr val="dk1"/>
                </a:solidFill>
              </a:rPr>
              <a:t>/ (R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sin l) + ω</a:t>
            </a:r>
            <a:r>
              <a:rPr baseline="-25000" lang="en-US" sz="2000">
                <a:solidFill>
                  <a:schemeClr val="dk1"/>
                </a:solidFill>
              </a:rPr>
              <a:t>0</a:t>
            </a:r>
            <a:r>
              <a:rPr lang="en-US" sz="2000">
                <a:solidFill>
                  <a:schemeClr val="dk1"/>
                </a:solidFill>
              </a:rPr>
              <a:t> = 230 km/s / R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or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R = 230 km/s / (V</a:t>
            </a:r>
            <a:r>
              <a:rPr baseline="-25000" lang="en-US" sz="2000">
                <a:solidFill>
                  <a:schemeClr val="dk1"/>
                </a:solidFill>
              </a:rPr>
              <a:t>rad</a:t>
            </a:r>
            <a:r>
              <a:rPr lang="en-US" sz="2000">
                <a:solidFill>
                  <a:schemeClr val="dk1"/>
                </a:solidFill>
              </a:rPr>
              <a:t> / (8.3kpc sin l) + 29 (km/s) / kpc) 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Where is this gas?</a:t>
            </a:r>
            <a:endParaRPr sz="3800"/>
          </a:p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R = 230 km/s / (V</a:t>
            </a:r>
            <a:r>
              <a:rPr baseline="-25000" lang="en-US" sz="2000">
                <a:solidFill>
                  <a:schemeClr val="dk1"/>
                </a:solidFill>
              </a:rPr>
              <a:t>rad</a:t>
            </a:r>
            <a:r>
              <a:rPr lang="en-US" sz="2000">
                <a:solidFill>
                  <a:schemeClr val="dk1"/>
                </a:solidFill>
              </a:rPr>
              <a:t> / (8.3 kpc sin l) + 29 (km/s) / kpc)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So for V</a:t>
            </a:r>
            <a:r>
              <a:rPr baseline="-25000" lang="en-US" sz="2000">
                <a:solidFill>
                  <a:schemeClr val="dk1"/>
                </a:solidFill>
              </a:rPr>
              <a:t>rad</a:t>
            </a:r>
            <a:r>
              <a:rPr lang="en-US" sz="2000">
                <a:solidFill>
                  <a:schemeClr val="dk1"/>
                </a:solidFill>
              </a:rPr>
              <a:t> = +30, +70, +100 km/s at l= 47deg,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R = 6.8, 5.7, 5.1 kpc</a:t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2"/>
          <p:cNvSpPr txBox="1"/>
          <p:nvPr>
            <p:ph idx="1" type="body"/>
          </p:nvPr>
        </p:nvSpPr>
        <p:spPr>
          <a:xfrm>
            <a:off x="504000" y="1769040"/>
            <a:ext cx="9071700" cy="43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8049" y="0"/>
            <a:ext cx="8000348" cy="7559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32"/>
          <p:cNvCxnSpPr/>
          <p:nvPr/>
        </p:nvCxnSpPr>
        <p:spPr>
          <a:xfrm rot="10800000">
            <a:off x="1379200" y="1276950"/>
            <a:ext cx="3738900" cy="426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32"/>
          <p:cNvCxnSpPr/>
          <p:nvPr/>
        </p:nvCxnSpPr>
        <p:spPr>
          <a:xfrm flipH="1">
            <a:off x="4780925" y="4004575"/>
            <a:ext cx="357600" cy="11340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2"/>
          <p:cNvCxnSpPr/>
          <p:nvPr/>
        </p:nvCxnSpPr>
        <p:spPr>
          <a:xfrm flipH="1">
            <a:off x="3963725" y="3994375"/>
            <a:ext cx="1174800" cy="1941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